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4" r:id="rId2"/>
  </p:sldMasterIdLst>
  <p:notesMasterIdLst>
    <p:notesMasterId r:id="rId35"/>
  </p:notesMasterIdLst>
  <p:sldIdLst>
    <p:sldId id="256" r:id="rId3"/>
    <p:sldId id="315" r:id="rId4"/>
    <p:sldId id="318" r:id="rId5"/>
    <p:sldId id="319" r:id="rId6"/>
    <p:sldId id="299" r:id="rId7"/>
    <p:sldId id="330" r:id="rId8"/>
    <p:sldId id="320" r:id="rId9"/>
    <p:sldId id="331" r:id="rId10"/>
    <p:sldId id="307" r:id="rId11"/>
    <p:sldId id="303" r:id="rId12"/>
    <p:sldId id="328" r:id="rId13"/>
    <p:sldId id="332" r:id="rId14"/>
    <p:sldId id="333" r:id="rId15"/>
    <p:sldId id="334" r:id="rId16"/>
    <p:sldId id="336" r:id="rId17"/>
    <p:sldId id="337" r:id="rId18"/>
    <p:sldId id="338" r:id="rId19"/>
    <p:sldId id="339" r:id="rId20"/>
    <p:sldId id="344" r:id="rId21"/>
    <p:sldId id="345" r:id="rId22"/>
    <p:sldId id="340" r:id="rId23"/>
    <p:sldId id="341" r:id="rId24"/>
    <p:sldId id="325" r:id="rId25"/>
    <p:sldId id="342" r:id="rId26"/>
    <p:sldId id="321" r:id="rId27"/>
    <p:sldId id="343" r:id="rId28"/>
    <p:sldId id="322" r:id="rId29"/>
    <p:sldId id="323" r:id="rId30"/>
    <p:sldId id="324" r:id="rId31"/>
    <p:sldId id="302" r:id="rId32"/>
    <p:sldId id="316" r:id="rId33"/>
    <p:sldId id="346" r:id="rId34"/>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RD, Catherine (DRH)" initials="BC(" lastIdx="5" clrIdx="0">
    <p:extLst>
      <p:ext uri="{19B8F6BF-5375-455C-9EA6-DF929625EA0E}">
        <p15:presenceInfo xmlns:p15="http://schemas.microsoft.com/office/powerpoint/2012/main" userId="S-1-5-21-27022435-3177379373-3347635678-917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3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68" autoAdjust="0"/>
    <p:restoredTop sz="94660"/>
  </p:normalViewPr>
  <p:slideViewPr>
    <p:cSldViewPr showGuides="1">
      <p:cViewPr varScale="1">
        <p:scale>
          <a:sx n="91" d="100"/>
          <a:sy n="91" d="100"/>
        </p:scale>
        <p:origin x="996" y="84"/>
      </p:cViewPr>
      <p:guideLst>
        <p:guide orient="horz" pos="1620"/>
        <p:guide pos="2880"/>
      </p:guideLst>
    </p:cSldViewPr>
  </p:slideViewPr>
  <p:notesTextViewPr>
    <p:cViewPr>
      <p:scale>
        <a:sx n="1" d="1"/>
        <a:sy n="1" d="1"/>
      </p:scale>
      <p:origin x="0" y="0"/>
    </p:cViewPr>
  </p:notesTextViewPr>
  <p:sorterViewPr>
    <p:cViewPr>
      <p:scale>
        <a:sx n="200" d="100"/>
        <a:sy n="200" d="100"/>
      </p:scale>
      <p:origin x="0" y="-278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0878116797900263"/>
          <c:y val="1.8749999999999999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20877017998692829"/>
          <c:y val="0.18228685994335359"/>
          <c:w val="0.27016053594952494"/>
          <c:h val="0.76088988502507249"/>
        </c:manualLayout>
      </c:layout>
      <c:pieChart>
        <c:varyColors val="1"/>
        <c:ser>
          <c:idx val="0"/>
          <c:order val="0"/>
          <c:tx>
            <c:strRef>
              <c:f>Feuil1!$B$1</c:f>
              <c:strCache>
                <c:ptCount val="1"/>
                <c:pt idx="0">
                  <c:v>Pathologies principales ayant justifié l'admission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A7-4BDA-969E-C0D0CC37404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A7-4BDA-969E-C0D0CC37404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4A7-4BDA-969E-C0D0CC37404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4A7-4BDA-969E-C0D0CC37404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4A7-4BDA-969E-C0D0CC37404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4A7-4BDA-969E-C0D0CC37404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4A7-4BDA-969E-C0D0CC374049}"/>
              </c:ext>
            </c:extLst>
          </c:dPt>
          <c:dLbls>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fr-FR"/>
                </a:p>
              </c:txPr>
              <c:dLblPos val="bestFit"/>
              <c:showLegendKey val="0"/>
              <c:showVal val="1"/>
              <c:showCatName val="0"/>
              <c:showSerName val="0"/>
              <c:showPercent val="0"/>
              <c:showBubbleSize val="0"/>
              <c:extLst>
                <c:ext xmlns:c16="http://schemas.microsoft.com/office/drawing/2014/chart" uri="{C3380CC4-5D6E-409C-BE32-E72D297353CC}">
                  <c16:uniqueId val="{00000005-B4A7-4BDA-969E-C0D0CC37404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Feuil1!$A$2:$A$8</c:f>
              <c:strCache>
                <c:ptCount val="7"/>
                <c:pt idx="0">
                  <c:v>VIH</c:v>
                </c:pt>
                <c:pt idx="1">
                  <c:v>Cancers</c:v>
                </c:pt>
                <c:pt idx="2">
                  <c:v>Diabète</c:v>
                </c:pt>
                <c:pt idx="3">
                  <c:v>Maladies psychiatriques</c:v>
                </c:pt>
                <c:pt idx="4">
                  <c:v>Insuffisance rénales</c:v>
                </c:pt>
                <c:pt idx="5">
                  <c:v>Troubles neurocognitifs</c:v>
                </c:pt>
                <c:pt idx="6">
                  <c:v>Autres </c:v>
                </c:pt>
              </c:strCache>
            </c:strRef>
          </c:cat>
          <c:val>
            <c:numRef>
              <c:f>Feuil1!$B$2:$B$8</c:f>
              <c:numCache>
                <c:formatCode>General</c:formatCode>
                <c:ptCount val="7"/>
                <c:pt idx="0">
                  <c:v>18</c:v>
                </c:pt>
                <c:pt idx="1">
                  <c:v>12</c:v>
                </c:pt>
                <c:pt idx="2">
                  <c:v>1.4</c:v>
                </c:pt>
                <c:pt idx="3">
                  <c:v>7</c:v>
                </c:pt>
                <c:pt idx="4">
                  <c:v>6</c:v>
                </c:pt>
                <c:pt idx="5">
                  <c:v>6</c:v>
                </c:pt>
                <c:pt idx="6">
                  <c:v>30</c:v>
                </c:pt>
              </c:numCache>
            </c:numRef>
          </c:val>
          <c:extLst>
            <c:ext xmlns:c16="http://schemas.microsoft.com/office/drawing/2014/chart" uri="{C3380CC4-5D6E-409C-BE32-E72D297353CC}">
              <c16:uniqueId val="{00000000-6955-4ABE-8869-8D6580001D1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DEA087-2157-4022-9503-F366280BEA35}" type="datetimeFigureOut">
              <a:rPr lang="fr-FR" smtClean="0"/>
              <a:t>08/02/2021</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5339134-575C-4019-86D8-6CB6215FDB54}" type="slidenum">
              <a:rPr lang="fr-FR" smtClean="0"/>
              <a:t>‹N°›</a:t>
            </a:fld>
            <a:endParaRPr lang="fr-FR"/>
          </a:p>
        </p:txBody>
      </p:sp>
    </p:spTree>
    <p:extLst>
      <p:ext uri="{BB962C8B-B14F-4D97-AF65-F5344CB8AC3E}">
        <p14:creationId xmlns:p14="http://schemas.microsoft.com/office/powerpoint/2010/main" val="173770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545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8766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809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7268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4603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4242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2598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2564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3288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129EA7-38A1-468F-8FEE-6574E476B64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2762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129EA7-38A1-468F-8FEE-6574E476B64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530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0563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129EA7-38A1-468F-8FEE-6574E476B644}"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8925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1759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0569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9975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122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7062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9581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467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8176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201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5253C-C877-42C1-BB4B-B015EF663F3B}"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030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B840CE7-E942-4748-BE90-A91A8C6946C2}"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511711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840CE7-E942-4748-BE90-A91A8C6946C2}"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382827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840CE7-E942-4748-BE90-A91A8C6946C2}"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4256789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GS_Diapo_Texte_Titre 1 lign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4842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08/02/2021</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1404243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08/02/2021</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1522333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08/02/2021</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4230134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08/02/2021</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dirty="0" smtClean="0"/>
              <a:t>Cliquez sur l'icône pour ajouter une image</a:t>
            </a:r>
            <a:endParaRPr lang="fr-FR" dirty="0"/>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3640093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08/02/2021</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dirty="0" smtClean="0"/>
              <a:t>Cliquez sur l'icône pour ajouter un graphique</a:t>
            </a:r>
            <a:endParaRPr lang="fr-FR" dirty="0"/>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2458551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08/02/2021</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180000" y="123478"/>
            <a:ext cx="2015735" cy="1569504"/>
          </a:xfrm>
          <a:prstGeom prst="rect">
            <a:avLst/>
          </a:prstGeom>
        </p:spPr>
      </p:pic>
      <p:sp>
        <p:nvSpPr>
          <p:cNvPr id="8"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2664797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08/02/2021</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129892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840CE7-E942-4748-BE90-A91A8C6946C2}"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19270060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08/02/2021</a:t>
            </a:fld>
            <a:endParaRPr lang="fr-FR" dirty="0"/>
          </a:p>
        </p:txBody>
      </p:sp>
      <p:sp>
        <p:nvSpPr>
          <p:cNvPr id="5" name="Espace réservé du pied de page 4"/>
          <p:cNvSpPr>
            <a:spLocks noGrp="1"/>
          </p:cNvSpPr>
          <p:nvPr>
            <p:ph type="ftr" sz="quarter" idx="11"/>
          </p:nvPr>
        </p:nvSpPr>
        <p:spPr bwMode="gray">
          <a:xfrm>
            <a:off x="720000" y="4371949"/>
            <a:ext cx="3240000" cy="447947"/>
          </a:xfrm>
          <a:prstGeom prst="rect">
            <a:avLst/>
          </a:prstGeom>
        </p:spPr>
        <p:txBody>
          <a:bodyPr anchor="ctr" anchorCtr="0"/>
          <a:lstStyle>
            <a:lvl1pPr algn="l">
              <a:defRPr sz="1150"/>
            </a:lvl1pPr>
          </a:lstStyle>
          <a:p>
            <a:r>
              <a:rPr lang="fr-FR" dirty="0" smtClean="0"/>
              <a:t>Direction générale</a:t>
            </a:r>
          </a:p>
          <a:p>
            <a:r>
              <a:rPr lang="fr-FR" dirty="0" smtClean="0"/>
              <a:t>de la cohésion sociale</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007764BE-02C7-D347-925A-71726A94B0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57400" y="195486"/>
            <a:ext cx="3566527" cy="2776991"/>
          </a:xfrm>
          <a:prstGeom prst="rect">
            <a:avLst/>
          </a:prstGeom>
        </p:spPr>
      </p:pic>
    </p:spTree>
    <p:extLst>
      <p:ext uri="{BB962C8B-B14F-4D97-AF65-F5344CB8AC3E}">
        <p14:creationId xmlns:p14="http://schemas.microsoft.com/office/powerpoint/2010/main" val="177558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B840CE7-E942-4748-BE90-A91A8C6946C2}" type="datetimeFigureOut">
              <a:rPr lang="fr-FR" smtClean="0"/>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277539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840CE7-E942-4748-BE90-A91A8C6946C2}"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401520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840CE7-E942-4748-BE90-A91A8C6946C2}" type="datetimeFigureOut">
              <a:rPr lang="fr-FR" smtClean="0"/>
              <a:t>08/02/2021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210163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B840CE7-E942-4748-BE90-A91A8C6946C2}" type="datetimeFigureOut">
              <a:rPr lang="fr-FR" smtClean="0"/>
              <a:t>08/02/2021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384133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840CE7-E942-4748-BE90-A91A8C6946C2}" type="datetimeFigureOut">
              <a:rPr lang="fr-FR" smtClean="0"/>
              <a:t>08/02/2021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2718623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B840CE7-E942-4748-BE90-A91A8C6946C2}"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395873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B840CE7-E942-4748-BE90-A91A8C6946C2}" type="datetimeFigureOut">
              <a:rPr lang="fr-FR" smtClean="0"/>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5294A-63DA-4EAE-B548-2B05A6026E17}" type="slidenum">
              <a:rPr lang="fr-FR" smtClean="0"/>
              <a:t>‹N°›</a:t>
            </a:fld>
            <a:endParaRPr lang="fr-FR"/>
          </a:p>
        </p:txBody>
      </p:sp>
    </p:spTree>
    <p:extLst>
      <p:ext uri="{BB962C8B-B14F-4D97-AF65-F5344CB8AC3E}">
        <p14:creationId xmlns:p14="http://schemas.microsoft.com/office/powerpoint/2010/main" val="241147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1.pn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B840CE7-E942-4748-BE90-A91A8C6946C2}" type="datetimeFigureOut">
              <a:rPr lang="fr-FR" smtClean="0"/>
              <a:t>08/02/2021</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DB5294A-63DA-4EAE-B548-2B05A6026E17}" type="slidenum">
              <a:rPr lang="fr-FR" smtClean="0"/>
              <a:t>‹N°›</a:t>
            </a:fld>
            <a:endParaRPr lang="fr-FR"/>
          </a:p>
        </p:txBody>
      </p:sp>
    </p:spTree>
    <p:extLst>
      <p:ext uri="{BB962C8B-B14F-4D97-AF65-F5344CB8AC3E}">
        <p14:creationId xmlns:p14="http://schemas.microsoft.com/office/powerpoint/2010/main" val="210362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0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08/02/2021</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bwMode="gray">
          <a:xfrm>
            <a:off x="288000" y="123478"/>
            <a:ext cx="682960" cy="531771"/>
          </a:xfrm>
          <a:prstGeom prst="rect">
            <a:avLst/>
          </a:prstGeom>
        </p:spPr>
      </p:pic>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250402455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jorf/texte_jo/JORFTEXT00004276047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legifrance.gouv.fr/jorf/id/JORFTEXT00004305369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olidarites-sante.gouv.fr/IMG/pdf/2021.1.sante.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ierre.maurel\Downloads\28872 - ID visuelle &amp; outils lutte contre la pauvreté - Livrables\couv-vierge-v1.jpg"/>
          <p:cNvPicPr>
            <a:picLocks noChangeAspect="1" noChangeArrowheads="1"/>
          </p:cNvPicPr>
          <p:nvPr/>
        </p:nvPicPr>
        <p:blipFill rotWithShape="1">
          <a:blip r:embed="rId2">
            <a:extLst>
              <a:ext uri="{28A0092B-C50C-407E-A947-70E740481C1C}">
                <a14:useLocalDpi xmlns:a14="http://schemas.microsoft.com/office/drawing/2010/main" val="0"/>
              </a:ext>
            </a:extLst>
          </a:blip>
          <a:srcRect t="33119"/>
          <a:stretch/>
        </p:blipFill>
        <p:spPr bwMode="auto">
          <a:xfrm>
            <a:off x="-218098" y="0"/>
            <a:ext cx="5438169"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22758" y="1347614"/>
            <a:ext cx="3481690" cy="1200329"/>
          </a:xfrm>
          <a:prstGeom prst="rect">
            <a:avLst/>
          </a:prstGeom>
        </p:spPr>
        <p:txBody>
          <a:bodyPr wrap="square">
            <a:spAutoFit/>
          </a:bodyPr>
          <a:lstStyle/>
          <a:p>
            <a:endParaRPr lang="fr-FR" dirty="0" smtClean="0">
              <a:latin typeface="Arial" panose="020B0604020202020204" pitchFamily="34" charset="0"/>
              <a:cs typeface="Arial" panose="020B0604020202020204" pitchFamily="34" charset="0"/>
            </a:endParaRPr>
          </a:p>
          <a:p>
            <a:r>
              <a:rPr lang="fr-FR" dirty="0">
                <a:solidFill>
                  <a:srgbClr val="FF0000"/>
                </a:solidFill>
                <a:latin typeface="Arial" panose="020B0604020202020204" pitchFamily="34" charset="0"/>
                <a:cs typeface="Arial" panose="020B0604020202020204" pitchFamily="34" charset="0"/>
              </a:rPr>
              <a:t>P</a:t>
            </a:r>
            <a:r>
              <a:rPr lang="fr-FR" dirty="0" smtClean="0">
                <a:solidFill>
                  <a:srgbClr val="FF0000"/>
                </a:solidFill>
                <a:latin typeface="Arial" panose="020B0604020202020204" pitchFamily="34" charset="0"/>
                <a:cs typeface="Arial" panose="020B0604020202020204" pitchFamily="34" charset="0"/>
              </a:rPr>
              <a:t>résentation de la mesure 27 « Inégalités </a:t>
            </a:r>
            <a:r>
              <a:rPr lang="fr-FR" dirty="0">
                <a:solidFill>
                  <a:srgbClr val="FF0000"/>
                </a:solidFill>
                <a:latin typeface="Arial" panose="020B0604020202020204" pitchFamily="34" charset="0"/>
                <a:cs typeface="Arial" panose="020B0604020202020204" pitchFamily="34" charset="0"/>
              </a:rPr>
              <a:t>de </a:t>
            </a:r>
            <a:r>
              <a:rPr lang="fr-FR" dirty="0" smtClean="0">
                <a:solidFill>
                  <a:srgbClr val="FF0000"/>
                </a:solidFill>
                <a:latin typeface="Arial" panose="020B0604020202020204" pitchFamily="34" charset="0"/>
                <a:cs typeface="Arial" panose="020B0604020202020204" pitchFamily="34" charset="0"/>
              </a:rPr>
              <a:t>santé »              du Ségur de la santé</a:t>
            </a:r>
          </a:p>
        </p:txBody>
      </p:sp>
      <p:sp>
        <p:nvSpPr>
          <p:cNvPr id="5" name="Rectangle 4"/>
          <p:cNvSpPr/>
          <p:nvPr/>
        </p:nvSpPr>
        <p:spPr>
          <a:xfrm>
            <a:off x="5138824" y="3351563"/>
            <a:ext cx="2555948" cy="307777"/>
          </a:xfrm>
          <a:prstGeom prst="rect">
            <a:avLst/>
          </a:prstGeom>
        </p:spPr>
        <p:txBody>
          <a:bodyPr wrap="square">
            <a:spAutoFit/>
          </a:bodyPr>
          <a:lstStyle/>
          <a:p>
            <a:pPr algn="ctr"/>
            <a:r>
              <a:rPr lang="fr-FR" sz="1400" dirty="0" smtClean="0"/>
              <a:t>28 janvier 2020</a:t>
            </a:r>
            <a:endParaRPr lang="fr-FR" sz="1400"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771" y="4139895"/>
            <a:ext cx="1306431" cy="769241"/>
          </a:xfrm>
          <a:prstGeom prst="rect">
            <a:avLst/>
          </a:prstGeom>
        </p:spPr>
      </p:pic>
    </p:spTree>
    <p:extLst>
      <p:ext uri="{BB962C8B-B14F-4D97-AF65-F5344CB8AC3E}">
        <p14:creationId xmlns:p14="http://schemas.microsoft.com/office/powerpoint/2010/main" val="2679377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646331"/>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a:solidFill>
                  <a:prstClr val="white"/>
                </a:solidFill>
                <a:latin typeface="Arial" panose="020B0604020202020204" pitchFamily="34" charset="0"/>
                <a:cs typeface="Arial" panose="020B0604020202020204" pitchFamily="34" charset="0"/>
              </a:rPr>
              <a:t>Recourir aux démarches </a:t>
            </a:r>
            <a:r>
              <a:rPr lang="fr-FR" b="1" spc="225" dirty="0" smtClean="0">
                <a:solidFill>
                  <a:prstClr val="white"/>
                </a:solidFill>
                <a:latin typeface="Arial" panose="020B0604020202020204" pitchFamily="34" charset="0"/>
                <a:cs typeface="Arial" panose="020B0604020202020204" pitchFamily="34" charset="0"/>
              </a:rPr>
              <a:t>d'aller-vers :                                          Les LHSS mobiles et « de jour » </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539552" y="987574"/>
            <a:ext cx="8208912" cy="3908762"/>
          </a:xfrm>
          <a:prstGeom prst="rect">
            <a:avLst/>
          </a:prstGeom>
        </p:spPr>
        <p:txBody>
          <a:bodyPr wrap="square">
            <a:spAutoFit/>
          </a:bodyPr>
          <a:lstStyle/>
          <a:p>
            <a:pPr algn="just" defTabSz="685800">
              <a:defRPr/>
            </a:pPr>
            <a:r>
              <a:rPr lang="fr-FR" sz="1600" b="1" dirty="0" smtClean="0"/>
              <a:t>Objectif </a:t>
            </a:r>
            <a:r>
              <a:rPr lang="fr-FR" sz="1600" b="1" dirty="0"/>
              <a:t>visé : ouvrir de nouvelles modalités facultatives de prise en charge aux lits halte soins santé et faciliter la mise en œuvre de démarche d’ « aller vers </a:t>
            </a:r>
            <a:r>
              <a:rPr lang="fr-FR" sz="1600" b="1" dirty="0" smtClean="0"/>
              <a:t>»</a:t>
            </a:r>
          </a:p>
          <a:p>
            <a:pPr algn="just" defTabSz="685800">
              <a:defRPr/>
            </a:pPr>
            <a:endParaRPr lang="fr-FR" sz="1600" b="1" dirty="0"/>
          </a:p>
          <a:p>
            <a:pPr algn="just" defTabSz="685800">
              <a:defRPr/>
            </a:pPr>
            <a:r>
              <a:rPr lang="fr-FR" sz="1600" b="1" dirty="0" smtClean="0">
                <a:solidFill>
                  <a:srgbClr val="0070C0"/>
                </a:solidFill>
              </a:rPr>
              <a:t>Financement </a:t>
            </a:r>
            <a:r>
              <a:rPr lang="fr-FR" sz="1600" b="1" dirty="0">
                <a:solidFill>
                  <a:srgbClr val="0070C0"/>
                </a:solidFill>
              </a:rPr>
              <a:t>: </a:t>
            </a:r>
            <a:r>
              <a:rPr lang="fr-FR" sz="1600" dirty="0">
                <a:solidFill>
                  <a:srgbClr val="0070C0"/>
                </a:solidFill>
              </a:rPr>
              <a:t>22M</a:t>
            </a:r>
            <a:r>
              <a:rPr lang="fr-FR" sz="1600" dirty="0" smtClean="0">
                <a:solidFill>
                  <a:srgbClr val="0070C0"/>
                </a:solidFill>
              </a:rPr>
              <a:t>€ pour les LHSS mobiles et équipes mobiles </a:t>
            </a:r>
            <a:r>
              <a:rPr lang="fr-FR" sz="1600" dirty="0">
                <a:solidFill>
                  <a:srgbClr val="0070C0"/>
                </a:solidFill>
              </a:rPr>
              <a:t>Santé </a:t>
            </a:r>
            <a:r>
              <a:rPr lang="fr-FR" sz="1600" dirty="0" smtClean="0">
                <a:solidFill>
                  <a:srgbClr val="0070C0"/>
                </a:solidFill>
              </a:rPr>
              <a:t>Précarité </a:t>
            </a:r>
            <a:r>
              <a:rPr lang="fr-FR" sz="1200" dirty="0" smtClean="0">
                <a:solidFill>
                  <a:srgbClr val="0070C0"/>
                </a:solidFill>
              </a:rPr>
              <a:t>(11M€ </a:t>
            </a:r>
            <a:r>
              <a:rPr lang="fr-FR" sz="1200" dirty="0">
                <a:solidFill>
                  <a:srgbClr val="0070C0"/>
                </a:solidFill>
              </a:rPr>
              <a:t>en </a:t>
            </a:r>
            <a:r>
              <a:rPr lang="fr-FR" sz="1200" dirty="0" smtClean="0">
                <a:solidFill>
                  <a:srgbClr val="0070C0"/>
                </a:solidFill>
              </a:rPr>
              <a:t>2021 + 2022)</a:t>
            </a:r>
            <a:endParaRPr lang="fr-FR" sz="1200" dirty="0">
              <a:solidFill>
                <a:srgbClr val="0070C0"/>
              </a:solidFill>
            </a:endParaRPr>
          </a:p>
          <a:p>
            <a:pPr algn="just" defTabSz="685800">
              <a:defRPr/>
            </a:pPr>
            <a:endParaRPr lang="fr-FR" sz="1200" b="1" dirty="0">
              <a:solidFill>
                <a:srgbClr val="FF0000"/>
              </a:solidFill>
            </a:endParaRPr>
          </a:p>
          <a:p>
            <a:pPr marL="628650" lvl="1" indent="-171450" algn="just" defTabSz="685800">
              <a:buFont typeface="Wingdings" panose="05000000000000000000" pitchFamily="2" charset="2"/>
              <a:buChar char="Ø"/>
              <a:defRPr/>
            </a:pPr>
            <a:r>
              <a:rPr lang="fr-FR" sz="1600" b="1" dirty="0">
                <a:solidFill>
                  <a:prstClr val="black"/>
                </a:solidFill>
              </a:rPr>
              <a:t>LHSS « </a:t>
            </a:r>
            <a:r>
              <a:rPr lang="fr-FR" sz="1600" b="1" dirty="0" smtClean="0">
                <a:solidFill>
                  <a:prstClr val="black"/>
                </a:solidFill>
              </a:rPr>
              <a:t>mobiles »</a:t>
            </a:r>
            <a:r>
              <a:rPr lang="fr-FR" sz="1600" b="1" dirty="0">
                <a:solidFill>
                  <a:prstClr val="black"/>
                </a:solidFill>
              </a:rPr>
              <a:t> </a:t>
            </a:r>
            <a:r>
              <a:rPr lang="fr-FR" sz="1600" dirty="0">
                <a:solidFill>
                  <a:prstClr val="black"/>
                </a:solidFill>
              </a:rPr>
              <a:t>(en maraudes ou en structures d’hébergement par exemple</a:t>
            </a:r>
            <a:r>
              <a:rPr lang="fr-FR" sz="1600" dirty="0" smtClean="0">
                <a:solidFill>
                  <a:prstClr val="black"/>
                </a:solidFill>
              </a:rPr>
              <a:t>)</a:t>
            </a:r>
          </a:p>
          <a:p>
            <a:pPr lvl="1" algn="just" defTabSz="685800">
              <a:defRPr/>
            </a:pPr>
            <a:r>
              <a:rPr lang="fr-FR" sz="1600" dirty="0"/>
              <a:t>= équipes mobiles pluridisciplinaires professionnelles, composées à minima d’un infirmier et d’un travailleur social, rattachées au LHSS, qui vont vers les personnes en situation de grande exclusion afin de les amener vers le soin pour une prise en charge de courte durée</a:t>
            </a:r>
          </a:p>
          <a:p>
            <a:pPr lvl="1" algn="just" defTabSz="685800">
              <a:defRPr/>
            </a:pPr>
            <a:endParaRPr lang="fr-FR" sz="1200" dirty="0">
              <a:solidFill>
                <a:prstClr val="black"/>
              </a:solidFill>
            </a:endParaRPr>
          </a:p>
          <a:p>
            <a:pPr marL="628650" lvl="1" indent="-171450" algn="just" defTabSz="685800">
              <a:buFont typeface="Wingdings" panose="05000000000000000000" pitchFamily="2" charset="2"/>
              <a:buChar char="Ø"/>
              <a:defRPr/>
            </a:pPr>
            <a:r>
              <a:rPr lang="fr-FR" sz="1600" b="1" dirty="0">
                <a:solidFill>
                  <a:prstClr val="black"/>
                </a:solidFill>
              </a:rPr>
              <a:t>LHSS « de jour » </a:t>
            </a:r>
            <a:r>
              <a:rPr lang="fr-FR" sz="1600" dirty="0">
                <a:solidFill>
                  <a:prstClr val="black"/>
                </a:solidFill>
              </a:rPr>
              <a:t>(accueil de jour au sein du LHSS)</a:t>
            </a:r>
          </a:p>
          <a:p>
            <a:pPr lvl="1" algn="just" defTabSz="685800">
              <a:defRPr/>
            </a:pPr>
            <a:r>
              <a:rPr lang="fr-FR" sz="1600" dirty="0"/>
              <a:t>= ouverture d’un accueil de jour médicalisé au sein du LHSS</a:t>
            </a:r>
          </a:p>
          <a:p>
            <a:pPr lvl="1" algn="just" defTabSz="685800">
              <a:defRPr/>
            </a:pPr>
            <a:endParaRPr lang="fr-FR" sz="1600" dirty="0">
              <a:solidFill>
                <a:prstClr val="black"/>
              </a:solidFill>
            </a:endParaRPr>
          </a:p>
          <a:p>
            <a:pPr marL="171450" indent="-171450" algn="just" defTabSz="685800">
              <a:buFont typeface="Arial" panose="020B0604020202020204" pitchFamily="34" charset="0"/>
              <a:buChar char="•"/>
              <a:defRPr/>
            </a:pPr>
            <a:r>
              <a:rPr lang="fr-FR" sz="1600" b="1" dirty="0" smtClean="0">
                <a:solidFill>
                  <a:prstClr val="black"/>
                </a:solidFill>
              </a:rPr>
              <a:t>Un </a:t>
            </a:r>
            <a:r>
              <a:rPr lang="fr-FR" sz="1600" b="1" dirty="0">
                <a:solidFill>
                  <a:prstClr val="black"/>
                </a:solidFill>
              </a:rPr>
              <a:t>LHSS </a:t>
            </a:r>
            <a:r>
              <a:rPr lang="fr-FR" sz="1600" b="1" dirty="0" smtClean="0">
                <a:solidFill>
                  <a:prstClr val="black"/>
                </a:solidFill>
              </a:rPr>
              <a:t>peut désormais </a:t>
            </a:r>
            <a:r>
              <a:rPr lang="fr-FR" sz="1600" b="1" dirty="0">
                <a:solidFill>
                  <a:prstClr val="black"/>
                </a:solidFill>
              </a:rPr>
              <a:t>faire du mobile ou du hors les murs sans solliciter une nouvelle </a:t>
            </a:r>
            <a:r>
              <a:rPr lang="fr-FR" sz="1600" b="1" dirty="0" smtClean="0">
                <a:solidFill>
                  <a:prstClr val="black"/>
                </a:solidFill>
              </a:rPr>
              <a:t>autorisation </a:t>
            </a:r>
            <a:r>
              <a:rPr lang="fr-FR" sz="1600" dirty="0" smtClean="0">
                <a:solidFill>
                  <a:prstClr val="black"/>
                </a:solidFill>
              </a:rPr>
              <a:t>grâce au </a:t>
            </a:r>
            <a:r>
              <a:rPr lang="fr-FR" sz="1600" dirty="0" smtClean="0">
                <a:hlinkClick r:id="rId3"/>
              </a:rPr>
              <a:t>décret du 29 décembre 2020 modifiant les conditions d’organisation et de fonctionnement des LHSS et des LAM</a:t>
            </a:r>
            <a:r>
              <a:rPr lang="fr-FR" sz="1600" dirty="0" smtClean="0"/>
              <a:t> entré </a:t>
            </a:r>
            <a:r>
              <a:rPr lang="fr-FR" sz="1600" dirty="0" smtClean="0">
                <a:solidFill>
                  <a:prstClr val="black"/>
                </a:solidFill>
              </a:rPr>
              <a:t>en vigueur le 1</a:t>
            </a:r>
            <a:r>
              <a:rPr lang="fr-FR" sz="1600" baseline="30000" dirty="0" smtClean="0">
                <a:solidFill>
                  <a:prstClr val="black"/>
                </a:solidFill>
              </a:rPr>
              <a:t>er</a:t>
            </a:r>
            <a:r>
              <a:rPr lang="fr-FR" sz="1600" dirty="0" smtClean="0">
                <a:solidFill>
                  <a:prstClr val="black"/>
                </a:solidFill>
              </a:rPr>
              <a:t> janvier 2021</a:t>
            </a:r>
            <a:endParaRPr lang="fr-FR" sz="1600" b="1" dirty="0">
              <a:solidFill>
                <a:prstClr val="black"/>
              </a:solidFill>
            </a:endParaRPr>
          </a:p>
        </p:txBody>
      </p:sp>
    </p:spTree>
    <p:extLst>
      <p:ext uri="{BB962C8B-B14F-4D97-AF65-F5344CB8AC3E}">
        <p14:creationId xmlns:p14="http://schemas.microsoft.com/office/powerpoint/2010/main" val="2233515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3" y="195487"/>
            <a:ext cx="8784976" cy="369332"/>
          </a:xfrm>
          <a:prstGeom prst="rect">
            <a:avLst/>
          </a:prstGeom>
          <a:solidFill>
            <a:srgbClr val="E83647"/>
          </a:solidFill>
        </p:spPr>
        <p:txBody>
          <a:bodyPr wrap="square" rtlCol="0">
            <a:spAutoFit/>
          </a:bodyPr>
          <a:lstStyle/>
          <a:p>
            <a:pPr marL="0" lvl="1" indent="-171446" algn="ctr" defTabSz="685783">
              <a:spcBef>
                <a:spcPts val="750"/>
              </a:spcBef>
              <a:defRPr/>
            </a:pPr>
            <a:r>
              <a:rPr lang="fr-FR" b="1" spc="225" dirty="0">
                <a:solidFill>
                  <a:prstClr val="white"/>
                </a:solidFill>
                <a:latin typeface="Arial" panose="020B0604020202020204" pitchFamily="34" charset="0"/>
                <a:cs typeface="Arial" panose="020B0604020202020204" pitchFamily="34" charset="0"/>
              </a:rPr>
              <a:t>LHSS </a:t>
            </a:r>
            <a:r>
              <a:rPr lang="fr-FR" b="1" spc="225" dirty="0" smtClean="0">
                <a:solidFill>
                  <a:prstClr val="white"/>
                </a:solidFill>
                <a:latin typeface="Arial" panose="020B0604020202020204" pitchFamily="34" charset="0"/>
                <a:cs typeface="Arial" panose="020B0604020202020204" pitchFamily="34" charset="0"/>
              </a:rPr>
              <a:t>dédiés aux femmes SDF sortant de maternité</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395536" y="915566"/>
            <a:ext cx="8064896" cy="4370427"/>
          </a:xfrm>
          <a:prstGeom prst="rect">
            <a:avLst/>
          </a:prstGeom>
        </p:spPr>
        <p:txBody>
          <a:bodyPr wrap="square">
            <a:spAutoFit/>
          </a:bodyPr>
          <a:lstStyle/>
          <a:p>
            <a:pPr>
              <a:defRPr/>
            </a:pPr>
            <a:r>
              <a:rPr lang="fr-FR" b="1" dirty="0">
                <a:solidFill>
                  <a:srgbClr val="E83647"/>
                </a:solidFill>
              </a:rPr>
              <a:t>Expérimentation de LHSS </a:t>
            </a:r>
            <a:r>
              <a:rPr lang="fr-FR" b="1" dirty="0" smtClean="0">
                <a:solidFill>
                  <a:srgbClr val="E83647"/>
                </a:solidFill>
              </a:rPr>
              <a:t>« pédiatriques » : </a:t>
            </a:r>
          </a:p>
          <a:p>
            <a:pPr marL="285750" indent="-285750">
              <a:buFont typeface="Arial" panose="020B0604020202020204" pitchFamily="34" charset="0"/>
              <a:buChar char="•"/>
              <a:defRPr/>
            </a:pPr>
            <a:endParaRPr lang="fr-FR" sz="800" b="1" dirty="0">
              <a:solidFill>
                <a:srgbClr val="E83647"/>
              </a:solidFill>
            </a:endParaRPr>
          </a:p>
          <a:p>
            <a:pPr>
              <a:defRPr/>
            </a:pPr>
            <a:r>
              <a:rPr lang="fr-FR" b="1" dirty="0" smtClean="0"/>
              <a:t>Objectif :</a:t>
            </a:r>
            <a:r>
              <a:rPr lang="fr-FR" dirty="0" smtClean="0"/>
              <a:t> Accueillir </a:t>
            </a:r>
            <a:r>
              <a:rPr lang="fr-FR" dirty="0"/>
              <a:t>des femmes </a:t>
            </a:r>
            <a:r>
              <a:rPr lang="fr-FR" dirty="0" smtClean="0"/>
              <a:t>sortant </a:t>
            </a:r>
            <a:r>
              <a:rPr lang="fr-FR" dirty="0"/>
              <a:t>de maternité avec leurs nouveaux </a:t>
            </a:r>
            <a:r>
              <a:rPr lang="fr-FR" dirty="0" smtClean="0"/>
              <a:t>nés</a:t>
            </a:r>
            <a:r>
              <a:rPr lang="fr-FR" dirty="0"/>
              <a:t> </a:t>
            </a:r>
            <a:r>
              <a:rPr lang="fr-FR" dirty="0" smtClean="0"/>
              <a:t>            avec </a:t>
            </a:r>
            <a:r>
              <a:rPr lang="fr-FR" dirty="0"/>
              <a:t>des pathologies nécessitant des soins résidentiels mais ne justifiant pas une </a:t>
            </a:r>
            <a:r>
              <a:rPr lang="fr-FR" dirty="0" smtClean="0"/>
              <a:t>hospitalisation</a:t>
            </a:r>
          </a:p>
          <a:p>
            <a:pPr>
              <a:defRPr/>
            </a:pPr>
            <a:endParaRPr lang="fr-FR" dirty="0"/>
          </a:p>
          <a:p>
            <a:pPr>
              <a:defRPr/>
            </a:pPr>
            <a:r>
              <a:rPr lang="fr-FR" b="1" dirty="0" smtClean="0">
                <a:solidFill>
                  <a:srgbClr val="0070C0"/>
                </a:solidFill>
              </a:rPr>
              <a:t>Financement : </a:t>
            </a:r>
            <a:r>
              <a:rPr lang="fr-FR" dirty="0" smtClean="0">
                <a:solidFill>
                  <a:srgbClr val="0070C0"/>
                </a:solidFill>
              </a:rPr>
              <a:t>intégré dans le budget LHSS du Ségur</a:t>
            </a:r>
            <a:endParaRPr lang="fr-FR" dirty="0">
              <a:solidFill>
                <a:srgbClr val="0070C0"/>
              </a:solidFill>
            </a:endParaRPr>
          </a:p>
          <a:p>
            <a:pPr>
              <a:defRPr/>
            </a:pPr>
            <a:endParaRPr lang="fr-FR" dirty="0"/>
          </a:p>
          <a:p>
            <a:pPr>
              <a:defRPr/>
            </a:pPr>
            <a:r>
              <a:rPr lang="fr-FR" b="1" dirty="0" smtClean="0"/>
              <a:t>Mise </a:t>
            </a:r>
            <a:r>
              <a:rPr lang="fr-FR" b="1" dirty="0"/>
              <a:t>en œuvre :</a:t>
            </a:r>
          </a:p>
          <a:p>
            <a:pPr marL="285750" indent="-285750">
              <a:buFont typeface="Arial" panose="020B0604020202020204" pitchFamily="34" charset="0"/>
              <a:buChar char="•"/>
              <a:defRPr/>
            </a:pPr>
            <a:r>
              <a:rPr lang="fr-FR" dirty="0"/>
              <a:t>Cadre de l’expérimentation : </a:t>
            </a:r>
            <a:r>
              <a:rPr lang="fr-FR" dirty="0">
                <a:hlinkClick r:id="rId3"/>
              </a:rPr>
              <a:t>a</a:t>
            </a:r>
            <a:r>
              <a:rPr lang="fr-FR" dirty="0" smtClean="0">
                <a:hlinkClick r:id="rId3"/>
              </a:rPr>
              <a:t>rrêté </a:t>
            </a:r>
            <a:r>
              <a:rPr lang="fr-FR" dirty="0">
                <a:hlinkClick r:id="rId3"/>
              </a:rPr>
              <a:t>du 22 janvier 2021 portant agrément d'une expérimentation d'actions médico-sociales en faveur de personnes en situation de </a:t>
            </a:r>
            <a:r>
              <a:rPr lang="fr-FR" dirty="0" smtClean="0">
                <a:hlinkClick r:id="rId3"/>
              </a:rPr>
              <a:t>précarité</a:t>
            </a:r>
            <a:r>
              <a:rPr lang="fr-FR" dirty="0" smtClean="0"/>
              <a:t> (cahier </a:t>
            </a:r>
            <a:r>
              <a:rPr lang="fr-FR" dirty="0"/>
              <a:t>des </a:t>
            </a:r>
            <a:r>
              <a:rPr lang="fr-FR" dirty="0" smtClean="0"/>
              <a:t>charges de l’expérimentation en annexe)</a:t>
            </a:r>
            <a:endParaRPr lang="fr-FR" dirty="0"/>
          </a:p>
          <a:p>
            <a:pPr marL="285750" indent="-285750">
              <a:buFont typeface="Arial" panose="020B0604020202020204" pitchFamily="34" charset="0"/>
              <a:buChar char="•"/>
              <a:defRPr/>
            </a:pPr>
            <a:r>
              <a:rPr lang="fr-FR" dirty="0" smtClean="0"/>
              <a:t>1 </a:t>
            </a:r>
            <a:r>
              <a:rPr lang="fr-FR" dirty="0"/>
              <a:t>structure </a:t>
            </a:r>
            <a:r>
              <a:rPr lang="fr-FR" dirty="0" smtClean="0"/>
              <a:t>de 25 </a:t>
            </a:r>
            <a:r>
              <a:rPr lang="fr-FR" dirty="0"/>
              <a:t>places </a:t>
            </a:r>
            <a:r>
              <a:rPr lang="fr-FR" dirty="0" smtClean="0"/>
              <a:t>en IDF au 8 février 2021</a:t>
            </a:r>
          </a:p>
          <a:p>
            <a:pPr marL="285750" indent="-285750">
              <a:buFont typeface="Arial" panose="020B0604020202020204" pitchFamily="34" charset="0"/>
              <a:buChar char="•"/>
              <a:defRPr/>
            </a:pPr>
            <a:r>
              <a:rPr lang="fr-FR" dirty="0" smtClean="0"/>
              <a:t>Autres </a:t>
            </a:r>
            <a:r>
              <a:rPr lang="fr-FR" dirty="0"/>
              <a:t>régions : </a:t>
            </a:r>
            <a:r>
              <a:rPr lang="fr-FR" dirty="0" smtClean="0"/>
              <a:t>selon les besoins qu’identifieront les </a:t>
            </a:r>
            <a:r>
              <a:rPr lang="fr-FR" dirty="0"/>
              <a:t>ARS</a:t>
            </a:r>
          </a:p>
          <a:p>
            <a:pPr marL="285750" indent="-285750">
              <a:buFont typeface="Arial" panose="020B0604020202020204" pitchFamily="34" charset="0"/>
              <a:buChar char="•"/>
              <a:defRPr/>
            </a:pPr>
            <a:endParaRPr lang="fr-FR" b="1" dirty="0">
              <a:solidFill>
                <a:srgbClr val="E83647"/>
              </a:solidFill>
            </a:endParaRPr>
          </a:p>
          <a:p>
            <a:endParaRPr lang="fr-FR" dirty="0"/>
          </a:p>
        </p:txBody>
      </p:sp>
    </p:spTree>
    <p:extLst>
      <p:ext uri="{BB962C8B-B14F-4D97-AF65-F5344CB8AC3E}">
        <p14:creationId xmlns:p14="http://schemas.microsoft.com/office/powerpoint/2010/main" val="3182190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2" y="1347614"/>
            <a:ext cx="7882135" cy="1957561"/>
          </a:xfrm>
          <a:ln>
            <a:solidFill>
              <a:srgbClr val="E83647"/>
            </a:solidFill>
          </a:ln>
        </p:spPr>
        <p:txBody>
          <a:bodyPr/>
          <a:lstStyle/>
          <a:p>
            <a:pPr algn="ctr"/>
            <a:r>
              <a:rPr lang="fr-FR" b="1" dirty="0" smtClean="0">
                <a:solidFill>
                  <a:srgbClr val="E83647"/>
                </a:solidFill>
              </a:rPr>
              <a:t>Mieux prendre en charge les patients sans droit à l’hôpital : </a:t>
            </a:r>
          </a:p>
          <a:p>
            <a:pPr algn="ctr"/>
            <a:endParaRPr lang="fr-FR" sz="1400" b="1" dirty="0" smtClean="0">
              <a:solidFill>
                <a:srgbClr val="E83647"/>
              </a:solidFill>
            </a:endParaRPr>
          </a:p>
          <a:p>
            <a:pPr algn="ctr"/>
            <a:r>
              <a:rPr lang="fr-FR" b="1" dirty="0" smtClean="0">
                <a:solidFill>
                  <a:schemeClr val="tx1"/>
                </a:solidFill>
              </a:rPr>
              <a:t>Renforcer en temps médicaux et paramédicaux les 400 PASS                            et développer leur versant mobile</a:t>
            </a:r>
          </a:p>
          <a:p>
            <a:pPr algn="ctr"/>
            <a:endParaRPr lang="fr-FR" b="1" dirty="0">
              <a:solidFill>
                <a:schemeClr val="tx1"/>
              </a:solidFill>
            </a:endParaRPr>
          </a:p>
        </p:txBody>
      </p:sp>
    </p:spTree>
    <p:extLst>
      <p:ext uri="{BB962C8B-B14F-4D97-AF65-F5344CB8AC3E}">
        <p14:creationId xmlns:p14="http://schemas.microsoft.com/office/powerpoint/2010/main" val="2470331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964617"/>
            <a:ext cx="8784976" cy="3416320"/>
          </a:xfrm>
          <a:prstGeom prst="rect">
            <a:avLst/>
          </a:prstGeom>
        </p:spPr>
        <p:txBody>
          <a:bodyPr wrap="square">
            <a:spAutoFit/>
          </a:bodyPr>
          <a:lstStyle/>
          <a:p>
            <a:pPr algn="just" defTabSz="685800">
              <a:defRPr/>
            </a:pPr>
            <a:r>
              <a:rPr lang="fr-FR" b="1" u="sng" dirty="0" smtClean="0">
                <a:ea typeface="Calibri" panose="020F0502020204030204" pitchFamily="34" charset="0"/>
                <a:cs typeface="Arial" panose="020B0604020202020204" pitchFamily="34" charset="0"/>
              </a:rPr>
              <a:t>Constat</a:t>
            </a:r>
            <a:r>
              <a:rPr lang="fr-FR" dirty="0" smtClean="0">
                <a:ea typeface="Calibri" panose="020F0502020204030204" pitchFamily="34" charset="0"/>
                <a:cs typeface="Arial" panose="020B0604020202020204" pitchFamily="34" charset="0"/>
              </a:rPr>
              <a:t> : </a:t>
            </a:r>
            <a:r>
              <a:rPr lang="fr-FR" b="1" dirty="0">
                <a:solidFill>
                  <a:srgbClr val="E83647"/>
                </a:solidFill>
                <a:ea typeface="Calibri" panose="020F0502020204030204" pitchFamily="34" charset="0"/>
                <a:cs typeface="Arial" panose="020B0604020202020204" pitchFamily="34" charset="0"/>
              </a:rPr>
              <a:t>L</a:t>
            </a:r>
            <a:r>
              <a:rPr lang="fr-FR" b="1" dirty="0" smtClean="0">
                <a:solidFill>
                  <a:srgbClr val="E83647"/>
                </a:solidFill>
                <a:ea typeface="Calibri" panose="020F0502020204030204" pitchFamily="34" charset="0"/>
                <a:cs typeface="Arial" panose="020B0604020202020204" pitchFamily="34" charset="0"/>
              </a:rPr>
              <a:t>es PASS doivent </a:t>
            </a:r>
            <a:r>
              <a:rPr lang="fr-FR" b="1" dirty="0">
                <a:solidFill>
                  <a:srgbClr val="E83647"/>
                </a:solidFill>
                <a:ea typeface="Calibri" panose="020F0502020204030204" pitchFamily="34" charset="0"/>
                <a:cs typeface="Arial" panose="020B0604020202020204" pitchFamily="34" charset="0"/>
              </a:rPr>
              <a:t>faire face ces dernières années </a:t>
            </a:r>
            <a:r>
              <a:rPr lang="fr-FR" b="1" dirty="0" smtClean="0">
                <a:solidFill>
                  <a:srgbClr val="E83647"/>
                </a:solidFill>
                <a:ea typeface="Calibri" panose="020F0502020204030204" pitchFamily="34" charset="0"/>
                <a:cs typeface="Arial" panose="020B0604020202020204" pitchFamily="34" charset="0"/>
              </a:rPr>
              <a:t>à des </a:t>
            </a:r>
            <a:r>
              <a:rPr lang="fr-FR" b="1" dirty="0">
                <a:solidFill>
                  <a:srgbClr val="E83647"/>
                </a:solidFill>
                <a:ea typeface="Calibri" panose="020F0502020204030204" pitchFamily="34" charset="0"/>
                <a:cs typeface="Arial" panose="020B0604020202020204" pitchFamily="34" charset="0"/>
              </a:rPr>
              <a:t>évolutions </a:t>
            </a:r>
            <a:r>
              <a:rPr lang="fr-FR" b="1" dirty="0" smtClean="0">
                <a:solidFill>
                  <a:srgbClr val="E83647"/>
                </a:solidFill>
                <a:ea typeface="Calibri" panose="020F0502020204030204" pitchFamily="34" charset="0"/>
                <a:cs typeface="Arial" panose="020B0604020202020204" pitchFamily="34" charset="0"/>
              </a:rPr>
              <a:t> :</a:t>
            </a:r>
            <a:endParaRPr lang="fr-FR" b="1" dirty="0">
              <a:solidFill>
                <a:srgbClr val="E83647"/>
              </a:solidFill>
              <a:ea typeface="Calibri" panose="020F0502020204030204" pitchFamily="34" charset="0"/>
              <a:cs typeface="Arial" panose="020B0604020202020204" pitchFamily="34" charset="0"/>
            </a:endParaRPr>
          </a:p>
          <a:p>
            <a:pPr algn="just" defTabSz="685800">
              <a:defRPr/>
            </a:pPr>
            <a:endParaRPr lang="fr-FR" dirty="0">
              <a:solidFill>
                <a:srgbClr val="FF0000"/>
              </a:solidFill>
              <a:ea typeface="Calibri" panose="020F0502020204030204" pitchFamily="34" charset="0"/>
              <a:cs typeface="Arial" panose="020B0604020202020204" pitchFamily="34" charset="0"/>
            </a:endParaRPr>
          </a:p>
          <a:p>
            <a:pPr marL="742950" lvl="2" indent="-285750" algn="just" defTabSz="685800">
              <a:buFont typeface="Courier New" panose="02070309020205020404" pitchFamily="49" charset="0"/>
              <a:buChar char="o"/>
              <a:defRPr/>
            </a:pPr>
            <a:r>
              <a:rPr lang="fr-FR" dirty="0">
                <a:ea typeface="Calibri" panose="020F0502020204030204" pitchFamily="34" charset="0"/>
                <a:cs typeface="Arial" panose="020B0604020202020204" pitchFamily="34" charset="0"/>
              </a:rPr>
              <a:t>la montée de nouvelles formes de précarité ;</a:t>
            </a:r>
          </a:p>
          <a:p>
            <a:pPr marL="742950" lvl="2" indent="-285750" algn="just" defTabSz="685800">
              <a:buFont typeface="Courier New" panose="02070309020205020404" pitchFamily="49" charset="0"/>
              <a:buChar char="o"/>
              <a:defRPr/>
            </a:pPr>
            <a:r>
              <a:rPr lang="fr-FR" dirty="0">
                <a:ea typeface="Calibri" panose="020F0502020204030204" pitchFamily="34" charset="0"/>
                <a:cs typeface="Arial" panose="020B0604020202020204" pitchFamily="34" charset="0"/>
              </a:rPr>
              <a:t>la prise en charge des personnes migrantes ;</a:t>
            </a:r>
          </a:p>
          <a:p>
            <a:pPr marL="742950" lvl="2" indent="-285750" algn="just" defTabSz="685800">
              <a:buFont typeface="Courier New" panose="02070309020205020404" pitchFamily="49" charset="0"/>
              <a:buChar char="o"/>
              <a:defRPr/>
            </a:pPr>
            <a:r>
              <a:rPr lang="fr-FR" dirty="0">
                <a:ea typeface="Calibri" panose="020F0502020204030204" pitchFamily="34" charset="0"/>
                <a:cs typeface="Arial" panose="020B0604020202020204" pitchFamily="34" charset="0"/>
              </a:rPr>
              <a:t>le développement d’activités mobiles mais également la promotion de l’aller vers pour l’ensemble des acteurs (sanitaires, médico-sociaux et sociaux) ; </a:t>
            </a:r>
          </a:p>
          <a:p>
            <a:pPr marL="742950" lvl="2" indent="-285750" algn="just" defTabSz="685800">
              <a:buFont typeface="Courier New" panose="02070309020205020404" pitchFamily="49" charset="0"/>
              <a:buChar char="o"/>
              <a:defRPr/>
            </a:pPr>
            <a:r>
              <a:rPr lang="fr-FR" dirty="0">
                <a:ea typeface="Calibri" panose="020F0502020204030204" pitchFamily="34" charset="0"/>
                <a:cs typeface="Arial" panose="020B0604020202020204" pitchFamily="34" charset="0"/>
              </a:rPr>
              <a:t>Le développement d’activités complémentaires (buccodentaires, mères enfants …) </a:t>
            </a:r>
            <a:r>
              <a:rPr lang="fr-FR" dirty="0" smtClean="0">
                <a:ea typeface="Calibri" panose="020F0502020204030204" pitchFamily="34" charset="0"/>
                <a:cs typeface="Arial" panose="020B0604020202020204" pitchFamily="34" charset="0"/>
              </a:rPr>
              <a:t>;</a:t>
            </a:r>
            <a:r>
              <a:rPr lang="fr-FR" dirty="0">
                <a:ea typeface="Calibri" panose="020F0502020204030204" pitchFamily="34" charset="0"/>
                <a:cs typeface="Arial" panose="020B0604020202020204" pitchFamily="34" charset="0"/>
              </a:rPr>
              <a:t> </a:t>
            </a:r>
            <a:endParaRPr lang="fr-FR" dirty="0" smtClean="0">
              <a:ea typeface="Calibri" panose="020F0502020204030204" pitchFamily="34" charset="0"/>
              <a:cs typeface="Arial" panose="020B0604020202020204" pitchFamily="34" charset="0"/>
            </a:endParaRPr>
          </a:p>
          <a:p>
            <a:pPr marL="742950" lvl="2" indent="-285750" algn="just" defTabSz="685800">
              <a:buFont typeface="Courier New" panose="02070309020205020404" pitchFamily="49" charset="0"/>
              <a:buChar char="o"/>
              <a:defRPr/>
            </a:pPr>
            <a:r>
              <a:rPr lang="fr-FR" dirty="0" smtClean="0">
                <a:ea typeface="Calibri" panose="020F0502020204030204" pitchFamily="34" charset="0"/>
                <a:cs typeface="Arial" panose="020B0604020202020204" pitchFamily="34" charset="0"/>
              </a:rPr>
              <a:t>L’actualité </a:t>
            </a:r>
            <a:r>
              <a:rPr lang="fr-FR" dirty="0">
                <a:ea typeface="Calibri" panose="020F0502020204030204" pitchFamily="34" charset="0"/>
                <a:cs typeface="Arial" panose="020B0604020202020204" pitchFamily="34" charset="0"/>
              </a:rPr>
              <a:t>récente a mis en exergue les PASS pour leur expertise de la PEC de la précarité dans le cadre du Covid-19 (Retex). </a:t>
            </a:r>
          </a:p>
          <a:p>
            <a:pPr marL="0" lvl="1" algn="just" defTabSz="685800">
              <a:defRPr/>
            </a:pPr>
            <a:endParaRPr lang="fr-FR" dirty="0">
              <a:ea typeface="Calibri" panose="020F0502020204030204" pitchFamily="34" charset="0"/>
              <a:cs typeface="Arial" panose="020B0604020202020204" pitchFamily="34" charset="0"/>
            </a:endParaRPr>
          </a:p>
          <a:p>
            <a:pPr marL="0" lvl="1" algn="just" defTabSz="685800">
              <a:defRPr/>
            </a:pPr>
            <a:r>
              <a:rPr lang="fr-FR" b="1" dirty="0" smtClean="0">
                <a:ea typeface="Calibri" panose="020F0502020204030204" pitchFamily="34" charset="0"/>
                <a:cs typeface="Arial" panose="020B0604020202020204" pitchFamily="34" charset="0"/>
                <a:sym typeface="Wingdings" panose="05000000000000000000" pitchFamily="2" charset="2"/>
              </a:rPr>
              <a:t> </a:t>
            </a:r>
            <a:r>
              <a:rPr lang="fr-FR" b="1" dirty="0" smtClean="0">
                <a:ea typeface="Calibri" panose="020F0502020204030204" pitchFamily="34" charset="0"/>
                <a:cs typeface="Arial" panose="020B0604020202020204" pitchFamily="34" charset="0"/>
              </a:rPr>
              <a:t>Ces </a:t>
            </a:r>
            <a:r>
              <a:rPr lang="fr-FR" b="1" dirty="0">
                <a:ea typeface="Calibri" panose="020F0502020204030204" pitchFamily="34" charset="0"/>
                <a:cs typeface="Arial" panose="020B0604020202020204" pitchFamily="34" charset="0"/>
              </a:rPr>
              <a:t>évolutions ont rendu nécessaire un travail d’actualisation du cahier des charges des PASS </a:t>
            </a:r>
            <a:r>
              <a:rPr lang="fr-FR" b="1" dirty="0" smtClean="0">
                <a:ea typeface="Calibri" panose="020F0502020204030204" pitchFamily="34" charset="0"/>
                <a:cs typeface="Arial" panose="020B0604020202020204" pitchFamily="34" charset="0"/>
              </a:rPr>
              <a:t>couplé à un renforcement du dispositif : </a:t>
            </a:r>
            <a:r>
              <a:rPr lang="fr-FR" b="1" dirty="0" smtClean="0">
                <a:solidFill>
                  <a:srgbClr val="0070C0"/>
                </a:solidFill>
                <a:ea typeface="Calibri" panose="020F0502020204030204" pitchFamily="34" charset="0"/>
                <a:cs typeface="Arial" panose="020B0604020202020204" pitchFamily="34" charset="0"/>
              </a:rPr>
              <a:t>10M€ de renforcement dans le Ségur</a:t>
            </a:r>
            <a:endParaRPr lang="fr-FR" b="1" dirty="0">
              <a:solidFill>
                <a:srgbClr val="0070C0"/>
              </a:solidFill>
              <a:ea typeface="Calibri" panose="020F0502020204030204" pitchFamily="34" charset="0"/>
              <a:cs typeface="Arial" panose="020B0604020202020204" pitchFamily="34" charset="0"/>
            </a:endParaRPr>
          </a:p>
        </p:txBody>
      </p:sp>
      <p:sp>
        <p:nvSpPr>
          <p:cNvPr id="4" name="ZoneTexte 3"/>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PASS : Renforcer et adapter la prise en charge</a:t>
            </a:r>
            <a:endParaRPr lang="fr-FR" b="1" spc="225"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485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841817"/>
            <a:ext cx="8784976" cy="4185761"/>
          </a:xfrm>
          <a:prstGeom prst="rect">
            <a:avLst/>
          </a:prstGeom>
        </p:spPr>
        <p:txBody>
          <a:bodyPr wrap="square">
            <a:spAutoFit/>
          </a:bodyPr>
          <a:lstStyle/>
          <a:p>
            <a:pPr algn="just">
              <a:buFont typeface="Wingdings" panose="05000000000000000000" pitchFamily="2" charset="2"/>
              <a:buChar char="ü"/>
            </a:pPr>
            <a:r>
              <a:rPr lang="fr-FR" sz="1400" b="1" u="sng" dirty="0" smtClean="0">
                <a:solidFill>
                  <a:srgbClr val="E83647"/>
                </a:solidFill>
              </a:rPr>
              <a:t> Mise en </a:t>
            </a:r>
            <a:r>
              <a:rPr lang="fr-FR" sz="1400" b="1" u="sng" dirty="0">
                <a:solidFill>
                  <a:srgbClr val="E83647"/>
                </a:solidFill>
              </a:rPr>
              <a:t>place un GT PASS fin 2017</a:t>
            </a:r>
            <a:r>
              <a:rPr lang="fr-FR" sz="1400" dirty="0">
                <a:solidFill>
                  <a:srgbClr val="E83647"/>
                </a:solidFill>
              </a:rPr>
              <a:t> </a:t>
            </a:r>
            <a:r>
              <a:rPr lang="fr-FR" sz="1400" dirty="0"/>
              <a:t>composé </a:t>
            </a:r>
            <a:r>
              <a:rPr lang="fr-FR" sz="1400" dirty="0" smtClean="0"/>
              <a:t>des ARS, de </a:t>
            </a:r>
            <a:r>
              <a:rPr lang="fr-FR" sz="1400" dirty="0"/>
              <a:t>la </a:t>
            </a:r>
            <a:r>
              <a:rPr lang="fr-FR" sz="1400" dirty="0" smtClean="0"/>
              <a:t>DSS/DGS/DGCS </a:t>
            </a:r>
            <a:r>
              <a:rPr lang="fr-FR" sz="1400" dirty="0"/>
              <a:t>ainsi que de l’assurance </a:t>
            </a:r>
            <a:r>
              <a:rPr lang="fr-FR" sz="1400" dirty="0" smtClean="0"/>
              <a:t>maladie, de </a:t>
            </a:r>
            <a:r>
              <a:rPr lang="fr-FR" sz="1400" dirty="0"/>
              <a:t>la coordination des PASS </a:t>
            </a:r>
            <a:r>
              <a:rPr lang="fr-FR" sz="1400" dirty="0" smtClean="0"/>
              <a:t>et de </a:t>
            </a:r>
            <a:r>
              <a:rPr lang="fr-FR" sz="1400" dirty="0"/>
              <a:t>plusieurs associations (Médecins du monde, </a:t>
            </a:r>
            <a:r>
              <a:rPr lang="fr-FR" sz="1400" dirty="0" smtClean="0"/>
              <a:t>FAS, </a:t>
            </a:r>
            <a:r>
              <a:rPr lang="fr-FR" sz="1400" dirty="0"/>
              <a:t>collectif national des PASS).   </a:t>
            </a:r>
          </a:p>
          <a:p>
            <a:pPr marL="1028700" lvl="1" algn="just">
              <a:buFont typeface="Courier New" panose="02070309020205020404" pitchFamily="49" charset="0"/>
              <a:buChar char="o"/>
            </a:pPr>
            <a:endParaRPr lang="fr-FR" sz="1400" b="1" u="sng" dirty="0" smtClean="0">
              <a:solidFill>
                <a:srgbClr val="FF0000"/>
              </a:solidFill>
            </a:endParaRPr>
          </a:p>
          <a:p>
            <a:pPr marL="0" lvl="1" indent="-171450" algn="just">
              <a:buFont typeface="Wingdings" panose="05000000000000000000" pitchFamily="2" charset="2"/>
              <a:buChar char="ü"/>
            </a:pPr>
            <a:r>
              <a:rPr lang="fr-FR" sz="1400" b="1" u="sng" dirty="0">
                <a:solidFill>
                  <a:srgbClr val="E83647"/>
                </a:solidFill>
              </a:rPr>
              <a:t>Rapport d’activités standardisé pour les PASS</a:t>
            </a:r>
            <a:r>
              <a:rPr lang="fr-FR" sz="1400" dirty="0">
                <a:solidFill>
                  <a:srgbClr val="E83647"/>
                </a:solidFill>
              </a:rPr>
              <a:t> </a:t>
            </a:r>
            <a:r>
              <a:rPr lang="fr-FR" sz="1400" dirty="0" smtClean="0"/>
              <a:t>: Mise en place d’un recueil d’activité standardisé (1</a:t>
            </a:r>
            <a:r>
              <a:rPr lang="fr-FR" sz="1400" baseline="30000" dirty="0" smtClean="0"/>
              <a:t>ère</a:t>
            </a:r>
            <a:r>
              <a:rPr lang="fr-FR" sz="1400" dirty="0"/>
              <a:t> année 2019) / données récentes activités 2019 (en cours d’analyse pour une restitution nationale). </a:t>
            </a:r>
          </a:p>
          <a:p>
            <a:pPr marL="0" lvl="1" algn="just"/>
            <a:r>
              <a:rPr lang="fr-FR" sz="1400" dirty="0" smtClean="0">
                <a:sym typeface="Wingdings" panose="05000000000000000000" pitchFamily="2" charset="2"/>
              </a:rPr>
              <a:t></a:t>
            </a:r>
            <a:r>
              <a:rPr lang="fr-FR" sz="1400" b="1" dirty="0" smtClean="0"/>
              <a:t>Actualisation </a:t>
            </a:r>
            <a:r>
              <a:rPr lang="fr-FR" sz="1400" b="1" dirty="0"/>
              <a:t>nécessaire afin de conforter les dispositifs PASS et préciser leurs missions, organisations, modalités d’intervention et modèle de financement en lien avec les différents acteurs du territoire </a:t>
            </a:r>
          </a:p>
          <a:p>
            <a:pPr marL="0" lvl="1" algn="just"/>
            <a:endParaRPr lang="fr-FR" sz="1400" dirty="0" smtClean="0">
              <a:solidFill>
                <a:srgbClr val="FF0000"/>
              </a:solidFill>
            </a:endParaRPr>
          </a:p>
          <a:p>
            <a:pPr marL="171450" lvl="1" indent="-171450" algn="just">
              <a:buFont typeface="Wingdings" panose="05000000000000000000" pitchFamily="2" charset="2"/>
              <a:buChar char="ü"/>
            </a:pPr>
            <a:r>
              <a:rPr lang="fr-FR" sz="1400" b="1" u="sng" dirty="0">
                <a:solidFill>
                  <a:srgbClr val="E83647"/>
                </a:solidFill>
              </a:rPr>
              <a:t>Modèle de financement : </a:t>
            </a:r>
            <a:r>
              <a:rPr lang="fr-FR" sz="1400" dirty="0"/>
              <a:t>L’allocation de ressources est fondée sur une répartition historique ; Certaines régions particulièrement impactées par la précarité ont toutefois bénéficié de crédits supplémentaires </a:t>
            </a:r>
            <a:r>
              <a:rPr lang="fr-FR" sz="1400" dirty="0" smtClean="0"/>
              <a:t>spécifiques</a:t>
            </a:r>
            <a:endParaRPr lang="fr-FR" sz="1400" dirty="0"/>
          </a:p>
          <a:p>
            <a:pPr marL="627063" indent="-271463" algn="just">
              <a:buFont typeface="Symbol" panose="05050102010706020507" pitchFamily="18" charset="2"/>
              <a:buChar char="Þ"/>
            </a:pPr>
            <a:r>
              <a:rPr lang="fr-FR" sz="1400" b="1" dirty="0"/>
              <a:t>La</a:t>
            </a:r>
            <a:r>
              <a:rPr lang="fr-FR" sz="1400" dirty="0"/>
              <a:t> </a:t>
            </a:r>
            <a:r>
              <a:rPr lang="fr-FR" sz="1400" b="1" dirty="0"/>
              <a:t>modélisation de la MIG a pour objectif de mieux objectiver l’allocation des ressources sur les territoires en fonction d’indicateurs « combinés </a:t>
            </a:r>
            <a:r>
              <a:rPr lang="fr-FR" sz="1400" b="1" dirty="0" smtClean="0"/>
              <a:t>» ;</a:t>
            </a:r>
            <a:endParaRPr lang="fr-FR" sz="1400" b="1" dirty="0"/>
          </a:p>
          <a:p>
            <a:pPr marL="627063" indent="-271463" algn="just">
              <a:buFont typeface="Symbol" panose="05050102010706020507" pitchFamily="18" charset="2"/>
              <a:buChar char="Þ"/>
            </a:pPr>
            <a:r>
              <a:rPr lang="fr-FR" sz="1400" b="1" dirty="0" smtClean="0"/>
              <a:t>Les </a:t>
            </a:r>
            <a:r>
              <a:rPr lang="fr-FR" sz="1400" b="1" dirty="0"/>
              <a:t>crédits </a:t>
            </a:r>
            <a:r>
              <a:rPr lang="fr-FR" sz="1400" b="1" dirty="0" smtClean="0"/>
              <a:t>seront </a:t>
            </a:r>
            <a:r>
              <a:rPr lang="fr-FR" sz="1400" b="1" dirty="0"/>
              <a:t>délégués au niveau des régions, </a:t>
            </a:r>
            <a:r>
              <a:rPr lang="fr-FR" sz="1400" dirty="0"/>
              <a:t>les ARS sont chargées de notifier aux établissements de santé les crédits afférents aux </a:t>
            </a:r>
            <a:r>
              <a:rPr lang="fr-FR" sz="1400" dirty="0" smtClean="0"/>
              <a:t>PASS. </a:t>
            </a:r>
            <a:endParaRPr lang="fr-FR" sz="1400" dirty="0"/>
          </a:p>
          <a:p>
            <a:pPr marL="171450" lvl="1" indent="-171450" algn="just">
              <a:buFont typeface="Symbol" panose="05050102010706020507" pitchFamily="18" charset="2"/>
              <a:buChar char="Þ"/>
            </a:pPr>
            <a:endParaRPr lang="fr-FR" sz="1400" dirty="0">
              <a:solidFill>
                <a:srgbClr val="FF0000"/>
              </a:solidFill>
            </a:endParaRPr>
          </a:p>
          <a:p>
            <a:pPr marL="0" lvl="1" indent="-171450" algn="just">
              <a:buFont typeface="Wingdings" panose="05000000000000000000" pitchFamily="2" charset="2"/>
              <a:buChar char="ü"/>
            </a:pPr>
            <a:r>
              <a:rPr lang="fr-FR" sz="1400" b="1" u="sng" dirty="0" smtClean="0">
                <a:solidFill>
                  <a:srgbClr val="E83647"/>
                </a:solidFill>
              </a:rPr>
              <a:t>Retex </a:t>
            </a:r>
            <a:r>
              <a:rPr lang="fr-FR" sz="1400" b="1" u="sng" dirty="0">
                <a:solidFill>
                  <a:srgbClr val="E83647"/>
                </a:solidFill>
              </a:rPr>
              <a:t>PASS : </a:t>
            </a:r>
            <a:endParaRPr lang="fr-FR" sz="1400" dirty="0">
              <a:solidFill>
                <a:srgbClr val="E83647"/>
              </a:solidFill>
            </a:endParaRPr>
          </a:p>
          <a:p>
            <a:pPr marL="171450" lvl="1" indent="-171450" algn="just">
              <a:buFont typeface="Wingdings" panose="05000000000000000000" pitchFamily="2" charset="2"/>
              <a:buChar char="Ø"/>
            </a:pPr>
            <a:r>
              <a:rPr lang="fr-FR" sz="1400" b="1" dirty="0" smtClean="0"/>
              <a:t>Meilleure adaptation des </a:t>
            </a:r>
            <a:r>
              <a:rPr lang="fr-FR" sz="1400" b="1" dirty="0"/>
              <a:t>PASS ayant déjà mené des actions d’aller vers </a:t>
            </a:r>
            <a:r>
              <a:rPr lang="fr-FR" sz="1400" b="1" dirty="0" smtClean="0"/>
              <a:t>/ avec </a:t>
            </a:r>
            <a:r>
              <a:rPr lang="fr-FR" sz="1400" b="1" dirty="0"/>
              <a:t>binôme </a:t>
            </a:r>
            <a:r>
              <a:rPr lang="fr-FR" sz="1400" b="1" dirty="0" smtClean="0"/>
              <a:t>médecin-assistant social</a:t>
            </a:r>
          </a:p>
          <a:p>
            <a:pPr marL="171450" lvl="1" indent="-171450" algn="just">
              <a:buFont typeface="Wingdings" panose="05000000000000000000" pitchFamily="2" charset="2"/>
              <a:buChar char="Ø"/>
            </a:pPr>
            <a:r>
              <a:rPr lang="fr-FR" sz="1400" b="1" dirty="0" smtClean="0"/>
              <a:t>Nécessité </a:t>
            </a:r>
            <a:r>
              <a:rPr lang="fr-FR" sz="1400" b="1" dirty="0"/>
              <a:t>de renforcer les PASS  </a:t>
            </a:r>
            <a:r>
              <a:rPr lang="fr-FR" sz="1400" b="1" dirty="0" smtClean="0"/>
              <a:t>en ETP : </a:t>
            </a:r>
            <a:r>
              <a:rPr lang="fr-FR" sz="1400" dirty="0" smtClean="0"/>
              <a:t>72</a:t>
            </a:r>
            <a:r>
              <a:rPr lang="fr-FR" sz="1400" dirty="0"/>
              <a:t>% des PASS disposent de – 1 ETP médecin / 16 % sont sans ETP médical // 1 PASS sur 6 dispose de moins de 0,5 ETP </a:t>
            </a:r>
            <a:r>
              <a:rPr lang="fr-FR" sz="1400" dirty="0" smtClean="0"/>
              <a:t>d’AS</a:t>
            </a:r>
          </a:p>
        </p:txBody>
      </p:sp>
      <p:sp>
        <p:nvSpPr>
          <p:cNvPr id="5" name="ZoneTexte 4"/>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PASS : Renforcer et adapter la prise en charge</a:t>
            </a:r>
            <a:endParaRPr lang="fr-FR" b="1" spc="225"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542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2" y="1347614"/>
            <a:ext cx="7882135" cy="1957561"/>
          </a:xfrm>
          <a:ln>
            <a:solidFill>
              <a:srgbClr val="E83647"/>
            </a:solidFill>
          </a:ln>
        </p:spPr>
        <p:txBody>
          <a:bodyPr/>
          <a:lstStyle/>
          <a:p>
            <a:pPr algn="ctr"/>
            <a:r>
              <a:rPr lang="fr-FR" b="1" dirty="0" smtClean="0">
                <a:solidFill>
                  <a:srgbClr val="E83647"/>
                </a:solidFill>
              </a:rPr>
              <a:t>Mieux prendre en </a:t>
            </a:r>
            <a:r>
              <a:rPr lang="fr-FR" b="1" dirty="0">
                <a:solidFill>
                  <a:srgbClr val="E83647"/>
                </a:solidFill>
              </a:rPr>
              <a:t>charge </a:t>
            </a:r>
            <a:r>
              <a:rPr lang="fr-FR" b="1" dirty="0" smtClean="0">
                <a:solidFill>
                  <a:srgbClr val="E83647"/>
                </a:solidFill>
              </a:rPr>
              <a:t>les </a:t>
            </a:r>
            <a:r>
              <a:rPr lang="fr-FR" b="1" dirty="0">
                <a:solidFill>
                  <a:srgbClr val="E83647"/>
                </a:solidFill>
              </a:rPr>
              <a:t>publics confrontés aux addictions : </a:t>
            </a:r>
            <a:endParaRPr lang="fr-FR" b="1" dirty="0" smtClean="0">
              <a:solidFill>
                <a:srgbClr val="E83647"/>
              </a:solidFill>
            </a:endParaRPr>
          </a:p>
          <a:p>
            <a:pPr algn="ctr"/>
            <a:endParaRPr lang="fr-FR" sz="1400" b="1" dirty="0" smtClean="0">
              <a:solidFill>
                <a:srgbClr val="E83647"/>
              </a:solidFill>
            </a:endParaRPr>
          </a:p>
          <a:p>
            <a:pPr algn="ctr"/>
            <a:r>
              <a:rPr lang="fr-FR" b="1" dirty="0" smtClean="0">
                <a:solidFill>
                  <a:schemeClr val="tx1"/>
                </a:solidFill>
              </a:rPr>
              <a:t>Renforcer et moderniser les dispositifs de prise en charge en ville (CSAPA-CAARUD) comme à l’hôpital (ELSA)</a:t>
            </a:r>
          </a:p>
          <a:p>
            <a:pPr algn="ctr"/>
            <a:endParaRPr lang="fr-FR" b="1" dirty="0">
              <a:solidFill>
                <a:schemeClr val="tx1"/>
              </a:solidFill>
            </a:endParaRPr>
          </a:p>
        </p:txBody>
      </p:sp>
    </p:spTree>
    <p:extLst>
      <p:ext uri="{BB962C8B-B14F-4D97-AF65-F5344CB8AC3E}">
        <p14:creationId xmlns:p14="http://schemas.microsoft.com/office/powerpoint/2010/main" val="264957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64058" y="220421"/>
            <a:ext cx="8784976" cy="646331"/>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Mieux </a:t>
            </a:r>
            <a:r>
              <a:rPr lang="fr-FR" b="1" spc="225" dirty="0">
                <a:solidFill>
                  <a:prstClr val="white"/>
                </a:solidFill>
                <a:latin typeface="Arial" panose="020B0604020202020204" pitchFamily="34" charset="0"/>
                <a:cs typeface="Arial" panose="020B0604020202020204" pitchFamily="34" charset="0"/>
              </a:rPr>
              <a:t>prendre en charge les publics confrontés à des </a:t>
            </a:r>
            <a:r>
              <a:rPr lang="fr-FR" b="1" spc="225" dirty="0" smtClean="0">
                <a:solidFill>
                  <a:prstClr val="white"/>
                </a:solidFill>
                <a:latin typeface="Arial" panose="020B0604020202020204" pitchFamily="34" charset="0"/>
                <a:cs typeface="Arial" panose="020B0604020202020204" pitchFamily="34" charset="0"/>
              </a:rPr>
              <a:t>addictions : Les ELSA </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395536" y="1036326"/>
            <a:ext cx="7895801" cy="1054135"/>
          </a:xfrm>
          <a:prstGeom prst="rect">
            <a:avLst/>
          </a:prstGeom>
        </p:spPr>
        <p:txBody>
          <a:bodyPr wrap="square">
            <a:spAutoFit/>
          </a:bodyPr>
          <a:lstStyle/>
          <a:p>
            <a:pPr lvl="1" defTabSz="685800">
              <a:defRPr/>
            </a:pPr>
            <a:endParaRPr lang="fr-FR" sz="1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indent="-285750" defTabSz="685800">
              <a:buFont typeface="Wingdings" panose="05000000000000000000" pitchFamily="2" charset="2"/>
              <a:buChar char="§"/>
              <a:defRPr/>
            </a:pPr>
            <a:endParaRPr lang="fr-FR" sz="14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defTabSz="685800">
              <a:defRPr/>
            </a:pPr>
            <a:endParaRPr lang="fr-FR" sz="1050" dirty="0">
              <a:solidFill>
                <a:prstClr val="black"/>
              </a:solidFill>
              <a:latin typeface="Candara" panose="020E0502030303020204" pitchFamily="34" charset="0"/>
            </a:endParaRPr>
          </a:p>
          <a:p>
            <a:pPr marL="214313" indent="-214313" algn="just" defTabSz="685800">
              <a:buFont typeface="Arial" panose="020B0604020202020204" pitchFamily="34" charset="0"/>
              <a:buChar char="•"/>
              <a:defRPr/>
            </a:pPr>
            <a:endParaRPr lang="fr-FR" sz="1200" b="1" dirty="0">
              <a:solidFill>
                <a:srgbClr val="E83647"/>
              </a:solidFill>
              <a:latin typeface="Candara" panose="020E0502030303020204" pitchFamily="34" charset="0"/>
            </a:endParaRPr>
          </a:p>
          <a:p>
            <a:pPr algn="just" defTabSz="685800">
              <a:defRPr/>
            </a:pPr>
            <a:endParaRPr lang="fr-FR" sz="1200" dirty="0">
              <a:solidFill>
                <a:prstClr val="black"/>
              </a:solidFill>
              <a:latin typeface="Candara" panose="020E0502030303020204" pitchFamily="34" charset="0"/>
            </a:endParaRPr>
          </a:p>
        </p:txBody>
      </p:sp>
      <p:sp>
        <p:nvSpPr>
          <p:cNvPr id="3" name="Espace réservé du contenu 2"/>
          <p:cNvSpPr>
            <a:spLocks noGrp="1"/>
          </p:cNvSpPr>
          <p:nvPr>
            <p:ph idx="1"/>
          </p:nvPr>
        </p:nvSpPr>
        <p:spPr>
          <a:xfrm>
            <a:off x="403475" y="989552"/>
            <a:ext cx="8229600" cy="3394472"/>
          </a:xfrm>
        </p:spPr>
        <p:txBody>
          <a:bodyPr>
            <a:noAutofit/>
          </a:bodyPr>
          <a:lstStyle/>
          <a:p>
            <a:pPr algn="just">
              <a:buFont typeface="Wingdings" panose="05000000000000000000" pitchFamily="2" charset="2"/>
              <a:buChar char="ü"/>
              <a:tabLst>
                <a:tab pos="179388" algn="l"/>
              </a:tabLst>
            </a:pPr>
            <a:r>
              <a:rPr lang="fr-FR" sz="1400" b="1" dirty="0" smtClean="0"/>
              <a:t>Le renforcement des ELSA répond </a:t>
            </a:r>
            <a:r>
              <a:rPr lang="fr-FR" sz="1400" b="1" dirty="0"/>
              <a:t>aux objectifs fixés dans les plans MILDECA et plan national de santé publique qui mettent en exergue le rôle </a:t>
            </a:r>
            <a:r>
              <a:rPr lang="fr-FR" sz="1400" b="1" dirty="0" smtClean="0"/>
              <a:t>essentiel </a:t>
            </a:r>
            <a:r>
              <a:rPr lang="fr-FR" sz="1400" b="1" dirty="0"/>
              <a:t>des ELSA au sein de l’hôpital pour accompagner les soignants pour une meilleure prise en compte des déterminants majeurs de la santé. </a:t>
            </a:r>
            <a:endParaRPr lang="fr-FR" sz="1400" b="1" dirty="0" smtClean="0"/>
          </a:p>
          <a:p>
            <a:pPr marL="0" indent="0" algn="just">
              <a:buNone/>
              <a:tabLst>
                <a:tab pos="179388" algn="l"/>
              </a:tabLst>
            </a:pPr>
            <a:endParaRPr lang="fr-FR" sz="1400" dirty="0" smtClean="0"/>
          </a:p>
          <a:p>
            <a:pPr algn="just">
              <a:buFont typeface="Symbol" panose="05050102010706020507" pitchFamily="18" charset="2"/>
              <a:buChar char="Þ"/>
            </a:pPr>
            <a:r>
              <a:rPr lang="fr-FR" sz="1400" dirty="0" smtClean="0"/>
              <a:t>Un </a:t>
            </a:r>
            <a:r>
              <a:rPr lang="fr-FR" sz="1400" dirty="0"/>
              <a:t>des points saillants du retex réalisé à l’occasion de la crise COVID est la nécessité de maintenir, en cas de nouvelles vagues épidémiques, les capacités en addictologie pour prendre en charge et accompagner l’ensemble des personnes et leurs proches le nécessitant. </a:t>
            </a:r>
            <a:endParaRPr lang="fr-FR" sz="1400" dirty="0" smtClean="0"/>
          </a:p>
          <a:p>
            <a:pPr algn="just">
              <a:buFont typeface="Symbol" panose="05050102010706020507" pitchFamily="18" charset="2"/>
              <a:buChar char="Þ"/>
            </a:pPr>
            <a:r>
              <a:rPr lang="fr-FR" sz="1400" dirty="0" smtClean="0"/>
              <a:t>Les </a:t>
            </a:r>
            <a:r>
              <a:rPr lang="fr-FR" sz="1400" dirty="0"/>
              <a:t>ELSA ont été très sollicitées puisqu’elles sont en première ligne pour repérer les patients et accompagner/former/outiller les équipes à les prendre en charge et les orienter dans le cadre d’un parcours de santé structuré. </a:t>
            </a:r>
            <a:endParaRPr lang="fr-FR" sz="1400" dirty="0" smtClean="0"/>
          </a:p>
          <a:p>
            <a:pPr marL="0" indent="0" algn="just">
              <a:buNone/>
            </a:pPr>
            <a:endParaRPr lang="fr-FR" sz="1400" dirty="0"/>
          </a:p>
          <a:p>
            <a:pPr algn="just">
              <a:buFont typeface="Wingdings" panose="05000000000000000000" pitchFamily="2" charset="2"/>
              <a:buChar char="ü"/>
            </a:pPr>
            <a:r>
              <a:rPr lang="fr-FR" sz="1400" b="1" dirty="0"/>
              <a:t>Le recensement issu du recueil d’activité PIRAMIG en 2020 pour l’activité 2019, fait état de 342 au niveau national. </a:t>
            </a:r>
            <a:r>
              <a:rPr lang="fr-FR" sz="1400" b="1" dirty="0" smtClean="0"/>
              <a:t> </a:t>
            </a:r>
          </a:p>
          <a:p>
            <a:pPr marL="0" indent="0" algn="just">
              <a:buNone/>
            </a:pPr>
            <a:r>
              <a:rPr lang="fr-FR" sz="1400" dirty="0" smtClean="0"/>
              <a:t>Il </a:t>
            </a:r>
            <a:r>
              <a:rPr lang="fr-FR" sz="1400" dirty="0"/>
              <a:t>en ressort également que les ELSA sont de petites équipes avec moins de 3 ETP pour près de 50 % des ELSA et globalement des temps médicaux assez </a:t>
            </a:r>
            <a:r>
              <a:rPr lang="fr-FR" sz="1400" dirty="0" smtClean="0"/>
              <a:t>faibles (45% des ELSA nécessitant un renforcement du temps médical). </a:t>
            </a:r>
          </a:p>
          <a:p>
            <a:pPr marL="0" indent="0" algn="just">
              <a:buNone/>
            </a:pPr>
            <a:endParaRPr lang="fr-FR" sz="1100" dirty="0" smtClean="0"/>
          </a:p>
          <a:p>
            <a:pPr algn="just">
              <a:buFont typeface="Symbol" panose="05050102010706020507" pitchFamily="18" charset="2"/>
              <a:buChar char="Þ"/>
            </a:pPr>
            <a:r>
              <a:rPr lang="fr-FR" sz="1400" b="1" dirty="0">
                <a:solidFill>
                  <a:srgbClr val="E83647"/>
                </a:solidFill>
              </a:rPr>
              <a:t>Aussi, il apparait indispensable de les renforcer (10M€ de crédits FIR) / première circulaire FIR 2021 </a:t>
            </a:r>
          </a:p>
        </p:txBody>
      </p:sp>
    </p:spTree>
    <p:extLst>
      <p:ext uri="{BB962C8B-B14F-4D97-AF65-F5344CB8AC3E}">
        <p14:creationId xmlns:p14="http://schemas.microsoft.com/office/powerpoint/2010/main" val="4264139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64058" y="220421"/>
            <a:ext cx="8784976" cy="646331"/>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Mieux </a:t>
            </a:r>
            <a:r>
              <a:rPr lang="fr-FR" b="1" spc="225" dirty="0">
                <a:solidFill>
                  <a:prstClr val="white"/>
                </a:solidFill>
                <a:latin typeface="Arial" panose="020B0604020202020204" pitchFamily="34" charset="0"/>
                <a:cs typeface="Arial" panose="020B0604020202020204" pitchFamily="34" charset="0"/>
              </a:rPr>
              <a:t>prendre en charge les publics confrontés à des </a:t>
            </a:r>
            <a:r>
              <a:rPr lang="fr-FR" b="1" spc="225" dirty="0" smtClean="0">
                <a:solidFill>
                  <a:prstClr val="white"/>
                </a:solidFill>
                <a:latin typeface="Arial" panose="020B0604020202020204" pitchFamily="34" charset="0"/>
                <a:cs typeface="Arial" panose="020B0604020202020204" pitchFamily="34" charset="0"/>
              </a:rPr>
              <a:t>addictions : Les CSAPA et CAARUD</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395536" y="1036326"/>
            <a:ext cx="7895801" cy="1054135"/>
          </a:xfrm>
          <a:prstGeom prst="rect">
            <a:avLst/>
          </a:prstGeom>
        </p:spPr>
        <p:txBody>
          <a:bodyPr wrap="square">
            <a:spAutoFit/>
          </a:bodyPr>
          <a:lstStyle/>
          <a:p>
            <a:pPr lvl="1" defTabSz="685800">
              <a:defRPr/>
            </a:pPr>
            <a:endParaRPr lang="fr-FR" sz="1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indent="-285750" defTabSz="685800">
              <a:buFont typeface="Wingdings" panose="05000000000000000000" pitchFamily="2" charset="2"/>
              <a:buChar char="§"/>
              <a:defRPr/>
            </a:pPr>
            <a:endParaRPr lang="fr-FR" sz="1400" b="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defTabSz="685800">
              <a:defRPr/>
            </a:pPr>
            <a:endParaRPr lang="fr-FR" sz="1050" dirty="0">
              <a:solidFill>
                <a:prstClr val="black"/>
              </a:solidFill>
              <a:latin typeface="Candara" panose="020E0502030303020204" pitchFamily="34" charset="0"/>
            </a:endParaRPr>
          </a:p>
          <a:p>
            <a:pPr marL="214313" indent="-214313" algn="just" defTabSz="685800">
              <a:buFont typeface="Arial" panose="020B0604020202020204" pitchFamily="34" charset="0"/>
              <a:buChar char="•"/>
              <a:defRPr/>
            </a:pPr>
            <a:endParaRPr lang="fr-FR" sz="1200" b="1" dirty="0">
              <a:solidFill>
                <a:srgbClr val="E83647"/>
              </a:solidFill>
              <a:latin typeface="Candara" panose="020E0502030303020204" pitchFamily="34" charset="0"/>
            </a:endParaRPr>
          </a:p>
          <a:p>
            <a:pPr algn="just" defTabSz="685800">
              <a:defRPr/>
            </a:pPr>
            <a:endParaRPr lang="fr-FR" sz="1200" dirty="0">
              <a:solidFill>
                <a:prstClr val="black"/>
              </a:solidFill>
              <a:latin typeface="Candara" panose="020E0502030303020204" pitchFamily="34" charset="0"/>
            </a:endParaRPr>
          </a:p>
        </p:txBody>
      </p:sp>
      <p:sp>
        <p:nvSpPr>
          <p:cNvPr id="3" name="Espace réservé du contenu 2"/>
          <p:cNvSpPr>
            <a:spLocks noGrp="1"/>
          </p:cNvSpPr>
          <p:nvPr>
            <p:ph idx="1"/>
          </p:nvPr>
        </p:nvSpPr>
        <p:spPr>
          <a:xfrm>
            <a:off x="403475" y="998694"/>
            <a:ext cx="8229600" cy="3517272"/>
          </a:xfrm>
        </p:spPr>
        <p:txBody>
          <a:bodyPr>
            <a:noAutofit/>
          </a:bodyPr>
          <a:lstStyle/>
          <a:p>
            <a:pPr marL="0" indent="0" algn="just">
              <a:buNone/>
              <a:tabLst>
                <a:tab pos="179388" algn="l"/>
              </a:tabLst>
            </a:pPr>
            <a:r>
              <a:rPr lang="fr-FR" sz="1400" dirty="0" smtClean="0">
                <a:solidFill>
                  <a:srgbClr val="FF0000"/>
                </a:solidFill>
              </a:rPr>
              <a:t> </a:t>
            </a:r>
            <a:r>
              <a:rPr lang="fr-FR" sz="1400" dirty="0" smtClean="0"/>
              <a:t>Avec la Crise </a:t>
            </a:r>
            <a:r>
              <a:rPr lang="fr-FR" sz="1400" dirty="0" err="1"/>
              <a:t>Covid</a:t>
            </a:r>
            <a:r>
              <a:rPr lang="fr-FR" sz="1400" dirty="0"/>
              <a:t> 19 </a:t>
            </a:r>
            <a:r>
              <a:rPr lang="fr-FR" sz="1400" dirty="0" smtClean="0"/>
              <a:t>: </a:t>
            </a:r>
            <a:r>
              <a:rPr lang="fr-FR" sz="1400" dirty="0"/>
              <a:t>aggravation de la situation addictologique de certains usagers, nouvelles demandes de prise en charge, exacerbation de troubles associés (psychiatriques notamment), aggravation de difficultés rencontrées au quotidien </a:t>
            </a:r>
            <a:endParaRPr lang="fr-FR" sz="1400" dirty="0" smtClean="0"/>
          </a:p>
          <a:p>
            <a:pPr marL="0" indent="0" algn="just">
              <a:buNone/>
              <a:tabLst>
                <a:tab pos="179388" algn="l"/>
              </a:tabLst>
            </a:pPr>
            <a:endParaRPr lang="fr-FR" sz="1000" dirty="0" smtClean="0"/>
          </a:p>
          <a:p>
            <a:pPr algn="just">
              <a:buFont typeface="Wingdings" panose="05000000000000000000" pitchFamily="2" charset="2"/>
              <a:buChar char="ü"/>
              <a:tabLst>
                <a:tab pos="179388" algn="l"/>
              </a:tabLst>
            </a:pPr>
            <a:r>
              <a:rPr lang="fr-FR" sz="1400" b="1" dirty="0" smtClean="0"/>
              <a:t>Rôle </a:t>
            </a:r>
            <a:r>
              <a:rPr lang="fr-FR" sz="1400" b="1" dirty="0"/>
              <a:t>++ des CSAPA et CAARUD </a:t>
            </a:r>
            <a:r>
              <a:rPr lang="fr-FR" sz="1400" b="1" dirty="0" smtClean="0"/>
              <a:t> mis en exergue avec  :</a:t>
            </a:r>
            <a:endParaRPr lang="fr-FR" sz="1400" b="1" dirty="0"/>
          </a:p>
          <a:p>
            <a:pPr lvl="1" algn="just">
              <a:buFont typeface="Arial" panose="020B0604020202020204" pitchFamily="34" charset="0"/>
              <a:buChar char="•"/>
              <a:tabLst>
                <a:tab pos="179388" algn="l"/>
              </a:tabLst>
            </a:pPr>
            <a:r>
              <a:rPr lang="fr-FR" sz="1400" dirty="0"/>
              <a:t>bonnes pratiques développées par les équipes CSAPA et CAARUD pour assurer la continuité et la qualité de la prise en charge des usagers : utilisation des outils numériques pour des prises en charge à distance individuelles/ collectives et des échanges inter professionnels ; interventions de proximité : visites à domicile, remises de matériel de RDRD dans les lieux d’hébergement, en cabinets </a:t>
            </a:r>
            <a:r>
              <a:rPr lang="fr-FR" sz="1400" dirty="0" smtClean="0"/>
              <a:t>médicaux…)</a:t>
            </a:r>
            <a:endParaRPr lang="fr-FR" sz="1400" dirty="0"/>
          </a:p>
          <a:p>
            <a:pPr lvl="1" algn="just">
              <a:buFont typeface="Arial" panose="020B0604020202020204" pitchFamily="34" charset="0"/>
              <a:buChar char="•"/>
              <a:tabLst>
                <a:tab pos="179388" algn="l"/>
              </a:tabLst>
            </a:pPr>
            <a:r>
              <a:rPr lang="fr-FR" sz="1400" dirty="0"/>
              <a:t>nouvelles synergies entre le secteur de l’addictologie et les secteurs de l’urgence sociale et de l’hébergement, pour prendre en compte les besoins </a:t>
            </a:r>
            <a:r>
              <a:rPr lang="fr-FR" sz="1400" dirty="0" err="1"/>
              <a:t>addictologiques</a:t>
            </a:r>
            <a:r>
              <a:rPr lang="fr-FR" sz="1400" dirty="0"/>
              <a:t> de publics </a:t>
            </a:r>
            <a:r>
              <a:rPr lang="fr-FR" sz="1400" dirty="0" smtClean="0"/>
              <a:t>hébergés</a:t>
            </a:r>
          </a:p>
          <a:p>
            <a:pPr lvl="1" algn="just">
              <a:buFont typeface="Arial" panose="020B0604020202020204" pitchFamily="34" charset="0"/>
              <a:buChar char="•"/>
              <a:tabLst>
                <a:tab pos="179388" algn="l"/>
              </a:tabLst>
            </a:pPr>
            <a:r>
              <a:rPr lang="fr-FR" sz="1400" b="1" dirty="0"/>
              <a:t>besoins identifiés </a:t>
            </a:r>
            <a:r>
              <a:rPr lang="fr-FR" sz="1400" b="1" dirty="0" smtClean="0"/>
              <a:t>: numérique–SI, développement des coopérations externes et internes aux structures</a:t>
            </a:r>
            <a:endParaRPr lang="fr-FR" sz="1400" b="1" dirty="0"/>
          </a:p>
          <a:p>
            <a:pPr marL="0" indent="0" algn="just">
              <a:buNone/>
              <a:tabLst>
                <a:tab pos="179388" algn="l"/>
              </a:tabLst>
            </a:pPr>
            <a:endParaRPr lang="fr-FR" sz="1000" dirty="0" smtClean="0"/>
          </a:p>
          <a:p>
            <a:pPr marL="0" indent="0" algn="just">
              <a:buNone/>
            </a:pPr>
            <a:r>
              <a:rPr lang="fr-FR" sz="1400" dirty="0" smtClean="0"/>
              <a:t> </a:t>
            </a:r>
            <a:r>
              <a:rPr lang="fr-FR" sz="1400" dirty="0" smtClean="0">
                <a:solidFill>
                  <a:srgbClr val="E83647"/>
                </a:solidFill>
                <a:sym typeface="Wingdings" panose="05000000000000000000" pitchFamily="2" charset="2"/>
              </a:rPr>
              <a:t></a:t>
            </a:r>
            <a:r>
              <a:rPr lang="fr-FR" sz="1400" dirty="0" smtClean="0">
                <a:solidFill>
                  <a:srgbClr val="E83647"/>
                </a:solidFill>
              </a:rPr>
              <a:t> </a:t>
            </a:r>
            <a:r>
              <a:rPr lang="fr-FR" sz="1400" b="1" dirty="0" smtClean="0">
                <a:solidFill>
                  <a:srgbClr val="E83647"/>
                </a:solidFill>
              </a:rPr>
              <a:t>Objectif : capitaliser </a:t>
            </a:r>
            <a:r>
              <a:rPr lang="fr-FR" sz="1400" b="1" dirty="0">
                <a:solidFill>
                  <a:srgbClr val="E83647"/>
                </a:solidFill>
              </a:rPr>
              <a:t>sur </a:t>
            </a:r>
            <a:r>
              <a:rPr lang="fr-FR" sz="1400" b="1" dirty="0" smtClean="0">
                <a:solidFill>
                  <a:srgbClr val="E83647"/>
                </a:solidFill>
              </a:rPr>
              <a:t>l’expérience acquise </a:t>
            </a:r>
            <a:r>
              <a:rPr lang="fr-FR" sz="1400" b="1" dirty="0">
                <a:solidFill>
                  <a:srgbClr val="E83647"/>
                </a:solidFill>
              </a:rPr>
              <a:t>lors de la </a:t>
            </a:r>
            <a:r>
              <a:rPr lang="fr-FR" sz="1400" b="1" dirty="0" smtClean="0">
                <a:solidFill>
                  <a:srgbClr val="E83647"/>
                </a:solidFill>
              </a:rPr>
              <a:t>crise pour améliorer l’accès </a:t>
            </a:r>
            <a:r>
              <a:rPr lang="fr-FR" sz="1400" b="1" dirty="0">
                <a:solidFill>
                  <a:srgbClr val="E83647"/>
                </a:solidFill>
              </a:rPr>
              <a:t>et le parcours de soins en addictologie des publics souffrant </a:t>
            </a:r>
            <a:r>
              <a:rPr lang="fr-FR" sz="1400" b="1" dirty="0" smtClean="0">
                <a:solidFill>
                  <a:srgbClr val="E83647"/>
                </a:solidFill>
              </a:rPr>
              <a:t>d’addictions (</a:t>
            </a:r>
            <a:r>
              <a:rPr lang="fr-FR" sz="1400" b="1" dirty="0">
                <a:solidFill>
                  <a:srgbClr val="E83647"/>
                </a:solidFill>
              </a:rPr>
              <a:t>12,7 M€ pour les CSAPA et les </a:t>
            </a:r>
            <a:r>
              <a:rPr lang="fr-FR" sz="1400" b="1" dirty="0" smtClean="0">
                <a:solidFill>
                  <a:srgbClr val="E83647"/>
                </a:solidFill>
              </a:rPr>
              <a:t>CAARUD)</a:t>
            </a:r>
            <a:endParaRPr lang="fr-FR" sz="1400" b="1" dirty="0">
              <a:solidFill>
                <a:srgbClr val="E83647"/>
              </a:solidFill>
            </a:endParaRPr>
          </a:p>
        </p:txBody>
      </p:sp>
    </p:spTree>
    <p:extLst>
      <p:ext uri="{BB962C8B-B14F-4D97-AF65-F5344CB8AC3E}">
        <p14:creationId xmlns:p14="http://schemas.microsoft.com/office/powerpoint/2010/main" val="650604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3" y="195487"/>
            <a:ext cx="8784976" cy="646331"/>
          </a:xfrm>
          <a:prstGeom prst="rect">
            <a:avLst/>
          </a:prstGeom>
          <a:solidFill>
            <a:srgbClr val="E83647"/>
          </a:solidFill>
        </p:spPr>
        <p:txBody>
          <a:bodyPr wrap="square" rtlCol="0">
            <a:spAutoFit/>
          </a:bodyPr>
          <a:lstStyle/>
          <a:p>
            <a:pPr marL="0" lvl="1" indent="-171446" algn="ctr" defTabSz="685783">
              <a:spcBef>
                <a:spcPts val="750"/>
              </a:spcBef>
              <a:defRPr/>
            </a:pPr>
            <a:r>
              <a:rPr lang="fr-FR" b="1" spc="225" dirty="0">
                <a:solidFill>
                  <a:prstClr val="white"/>
                </a:solidFill>
                <a:latin typeface="Arial" panose="020B0604020202020204" pitchFamily="34" charset="0"/>
                <a:cs typeface="Arial" panose="020B0604020202020204" pitchFamily="34" charset="0"/>
              </a:rPr>
              <a:t>Moderniser et renforcer les dispositifs de lutte contre les addictions (CSAPA-CAARUD)</a:t>
            </a:r>
          </a:p>
        </p:txBody>
      </p:sp>
      <p:sp>
        <p:nvSpPr>
          <p:cNvPr id="8" name="Rectangle 7"/>
          <p:cNvSpPr/>
          <p:nvPr/>
        </p:nvSpPr>
        <p:spPr>
          <a:xfrm>
            <a:off x="539553" y="627534"/>
            <a:ext cx="8064896" cy="4431983"/>
          </a:xfrm>
          <a:prstGeom prst="rect">
            <a:avLst/>
          </a:prstGeom>
        </p:spPr>
        <p:txBody>
          <a:bodyPr wrap="square">
            <a:spAutoFit/>
          </a:bodyPr>
          <a:lstStyle/>
          <a:p>
            <a:pPr algn="just" defTabSz="685783">
              <a:defRPr/>
            </a:pPr>
            <a:endParaRPr lang="fr-FR" dirty="0" smtClean="0"/>
          </a:p>
          <a:p>
            <a:pPr algn="just" defTabSz="685783">
              <a:defRPr/>
            </a:pPr>
            <a:r>
              <a:rPr lang="fr-FR" b="1" dirty="0" smtClean="0">
                <a:solidFill>
                  <a:srgbClr val="E83647"/>
                </a:solidFill>
              </a:rPr>
              <a:t>Les priorités portées dans le cadre du Ségur de la santé :</a:t>
            </a:r>
          </a:p>
          <a:p>
            <a:pPr algn="just" defTabSz="685783">
              <a:defRPr/>
            </a:pPr>
            <a:endParaRPr lang="fr-FR" sz="1000" dirty="0"/>
          </a:p>
          <a:p>
            <a:pPr marL="742931" lvl="1" indent="-285743">
              <a:buFont typeface="Arial" panose="020B0604020202020204" pitchFamily="34" charset="0"/>
              <a:buChar char="•"/>
            </a:pPr>
            <a:r>
              <a:rPr lang="fr-FR" sz="1600" b="1" dirty="0" smtClean="0"/>
              <a:t>Moderniser </a:t>
            </a:r>
            <a:r>
              <a:rPr lang="fr-FR" sz="1600" b="1" dirty="0"/>
              <a:t>l’équipement des CSAPA et CAARUD </a:t>
            </a:r>
            <a:r>
              <a:rPr lang="fr-FR" sz="1600" dirty="0"/>
              <a:t>pour permettre le recours aux téléconsultations/</a:t>
            </a:r>
            <a:r>
              <a:rPr lang="fr-FR" sz="1600" dirty="0" err="1"/>
              <a:t>télésoins</a:t>
            </a:r>
            <a:r>
              <a:rPr lang="fr-FR" sz="1600" dirty="0"/>
              <a:t>, et la mise en place d’un système d’information adapté aux enjeux actuels (fluidité des parcours, recueil des données d’activité, partage d’information sécurisée…). </a:t>
            </a:r>
          </a:p>
          <a:p>
            <a:pPr lvl="1"/>
            <a:endParaRPr lang="fr-FR" sz="1200" dirty="0"/>
          </a:p>
          <a:p>
            <a:pPr marL="742931" lvl="1" indent="-285743">
              <a:buFont typeface="Arial" panose="020B0604020202020204" pitchFamily="34" charset="0"/>
              <a:buChar char="•"/>
            </a:pPr>
            <a:r>
              <a:rPr lang="fr-FR" sz="1600" b="1" dirty="0" smtClean="0"/>
              <a:t>Renforcer </a:t>
            </a:r>
            <a:r>
              <a:rPr lang="fr-FR" sz="1600" b="1" dirty="0"/>
              <a:t>l</a:t>
            </a:r>
            <a:r>
              <a:rPr lang="fr-FR" sz="1600" b="1" dirty="0" smtClean="0"/>
              <a:t>es capacités d’action des CSAPA-CAARUD </a:t>
            </a:r>
            <a:r>
              <a:rPr lang="fr-FR" sz="1600" dirty="0" smtClean="0"/>
              <a:t>pour renforcer leur capacité d’aller vers et leur </a:t>
            </a:r>
            <a:r>
              <a:rPr lang="fr-FR" sz="1600" dirty="0"/>
              <a:t>participation aux équipes mobiles </a:t>
            </a:r>
            <a:r>
              <a:rPr lang="fr-FR" sz="1600" dirty="0" smtClean="0"/>
              <a:t>pluridisciplinaires et leur capacité à soutenir la montée en compétence en addictologie/RDRD des autres secteurs sociaux/médico-sociaux</a:t>
            </a:r>
          </a:p>
          <a:p>
            <a:pPr marL="457188" lvl="1"/>
            <a:endParaRPr lang="fr-FR" sz="1600" dirty="0"/>
          </a:p>
          <a:p>
            <a:pPr marL="742931" lvl="1" indent="-285743" algn="just">
              <a:buFont typeface="Arial" panose="020B0604020202020204" pitchFamily="34" charset="0"/>
              <a:buChar char="•"/>
            </a:pPr>
            <a:r>
              <a:rPr lang="fr-FR" sz="1600" b="1" dirty="0" smtClean="0"/>
              <a:t>Favoriser l’attractivité </a:t>
            </a:r>
            <a:r>
              <a:rPr lang="fr-FR" sz="1600" b="1" dirty="0"/>
              <a:t>des </a:t>
            </a:r>
            <a:r>
              <a:rPr lang="fr-FR" sz="1600" b="1" dirty="0" smtClean="0"/>
              <a:t>structures </a:t>
            </a:r>
            <a:r>
              <a:rPr lang="fr-FR" sz="1600" dirty="0" smtClean="0"/>
              <a:t>et le développement de cultures </a:t>
            </a:r>
            <a:r>
              <a:rPr lang="fr-FR" sz="1600" dirty="0"/>
              <a:t>professionnelles </a:t>
            </a:r>
            <a:r>
              <a:rPr lang="fr-FR" sz="1600" dirty="0" smtClean="0"/>
              <a:t>partagées : </a:t>
            </a:r>
          </a:p>
          <a:p>
            <a:pPr marL="1200131" lvl="2" indent="-285743">
              <a:buFont typeface="Arial" panose="020B0604020202020204" pitchFamily="34" charset="0"/>
              <a:buChar char="•"/>
            </a:pPr>
            <a:r>
              <a:rPr lang="fr-FR" sz="1600" dirty="0" smtClean="0"/>
              <a:t>postes </a:t>
            </a:r>
            <a:r>
              <a:rPr lang="fr-FR" sz="1600" dirty="0"/>
              <a:t>partagés hôpital/médico-sociaux </a:t>
            </a:r>
          </a:p>
          <a:p>
            <a:pPr marL="1200131" lvl="2" indent="-285743">
              <a:buFont typeface="Arial" panose="020B0604020202020204" pitchFamily="34" charset="0"/>
              <a:buChar char="•"/>
            </a:pPr>
            <a:r>
              <a:rPr lang="fr-FR" sz="1600" dirty="0" smtClean="0"/>
              <a:t>terrains </a:t>
            </a:r>
            <a:r>
              <a:rPr lang="fr-FR" sz="1600" dirty="0"/>
              <a:t>de </a:t>
            </a:r>
            <a:r>
              <a:rPr lang="fr-FR" sz="1600" dirty="0" smtClean="0"/>
              <a:t>stages</a:t>
            </a:r>
          </a:p>
          <a:p>
            <a:pPr marL="1200131" lvl="2" indent="-285743">
              <a:buFont typeface="Arial" panose="020B0604020202020204" pitchFamily="34" charset="0"/>
              <a:buChar char="•"/>
            </a:pPr>
            <a:r>
              <a:rPr lang="fr-FR" sz="1600" dirty="0"/>
              <a:t>e</a:t>
            </a:r>
            <a:r>
              <a:rPr lang="fr-FR" sz="1600" dirty="0" smtClean="0"/>
              <a:t>xpérimenter </a:t>
            </a:r>
            <a:r>
              <a:rPr lang="fr-FR" sz="1600" dirty="0"/>
              <a:t>des postes d’infirmière de pratiques avancées en </a:t>
            </a:r>
            <a:r>
              <a:rPr lang="fr-FR" sz="1600" dirty="0" smtClean="0"/>
              <a:t>addictologie</a:t>
            </a:r>
            <a:endParaRPr lang="fr-FR" dirty="0"/>
          </a:p>
        </p:txBody>
      </p:sp>
    </p:spTree>
    <p:extLst>
      <p:ext uri="{BB962C8B-B14F-4D97-AF65-F5344CB8AC3E}">
        <p14:creationId xmlns:p14="http://schemas.microsoft.com/office/powerpoint/2010/main" val="2713420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2" y="1563638"/>
            <a:ext cx="7882135" cy="1872208"/>
          </a:xfrm>
          <a:ln>
            <a:solidFill>
              <a:srgbClr val="E83647"/>
            </a:solidFill>
          </a:ln>
        </p:spPr>
        <p:txBody>
          <a:bodyPr>
            <a:normAutofit/>
          </a:bodyPr>
          <a:lstStyle/>
          <a:p>
            <a:pPr algn="ctr"/>
            <a:r>
              <a:rPr lang="fr-FR" b="1" dirty="0" smtClean="0">
                <a:solidFill>
                  <a:srgbClr val="E83647"/>
                </a:solidFill>
              </a:rPr>
              <a:t>Offrir une prise </a:t>
            </a:r>
            <a:r>
              <a:rPr lang="fr-FR" b="1" dirty="0">
                <a:solidFill>
                  <a:srgbClr val="E83647"/>
                </a:solidFill>
              </a:rPr>
              <a:t>en charge globale (médico-psycho-sociale) </a:t>
            </a:r>
            <a:r>
              <a:rPr lang="fr-FR" b="1" dirty="0" smtClean="0">
                <a:solidFill>
                  <a:srgbClr val="E83647"/>
                </a:solidFill>
              </a:rPr>
              <a:t>aux </a:t>
            </a:r>
            <a:r>
              <a:rPr lang="fr-FR" b="1" dirty="0">
                <a:solidFill>
                  <a:srgbClr val="E83647"/>
                </a:solidFill>
              </a:rPr>
              <a:t>habitants des territoires défavorisés: </a:t>
            </a:r>
            <a:endParaRPr lang="fr-FR" b="1" dirty="0" smtClean="0">
              <a:solidFill>
                <a:srgbClr val="E83647"/>
              </a:solidFill>
            </a:endParaRPr>
          </a:p>
          <a:p>
            <a:pPr algn="ctr"/>
            <a:endParaRPr lang="fr-FR" sz="1400" b="1" dirty="0" smtClean="0">
              <a:solidFill>
                <a:srgbClr val="E83647"/>
              </a:solidFill>
            </a:endParaRPr>
          </a:p>
          <a:p>
            <a:pPr algn="ctr"/>
            <a:r>
              <a:rPr lang="fr-FR" b="1" dirty="0" smtClean="0">
                <a:solidFill>
                  <a:schemeClr val="tx1"/>
                </a:solidFill>
              </a:rPr>
              <a:t>Créer 60 centres et maisons de santé « participatifs » d’ici 2022</a:t>
            </a:r>
          </a:p>
          <a:p>
            <a:pPr algn="ctr"/>
            <a:endParaRPr lang="fr-FR" b="1" dirty="0" smtClean="0">
              <a:solidFill>
                <a:schemeClr val="tx1"/>
              </a:solidFill>
            </a:endParaRPr>
          </a:p>
        </p:txBody>
      </p:sp>
    </p:spTree>
    <p:extLst>
      <p:ext uri="{BB962C8B-B14F-4D97-AF65-F5344CB8AC3E}">
        <p14:creationId xmlns:p14="http://schemas.microsoft.com/office/powerpoint/2010/main" val="54980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Lutter contre les inégalités sociales et territoriales de santé</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611560" y="771550"/>
            <a:ext cx="8064896" cy="3323987"/>
          </a:xfrm>
          <a:prstGeom prst="rect">
            <a:avLst/>
          </a:prstGeom>
        </p:spPr>
        <p:txBody>
          <a:bodyPr wrap="square">
            <a:spAutoFit/>
          </a:bodyPr>
          <a:lstStyle/>
          <a:p>
            <a:pPr marL="285750" indent="-285750" algn="just" defTabSz="685800">
              <a:buFont typeface="Arial" panose="020B0604020202020204" pitchFamily="34" charset="0"/>
              <a:buChar char="•"/>
              <a:defRPr/>
            </a:pPr>
            <a:r>
              <a:rPr lang="fr-FR" dirty="0" smtClean="0"/>
              <a:t>Mise </a:t>
            </a:r>
            <a:r>
              <a:rPr lang="fr-FR" dirty="0"/>
              <a:t>en exergue </a:t>
            </a:r>
            <a:r>
              <a:rPr lang="fr-FR" dirty="0" smtClean="0"/>
              <a:t>et accentuation par </a:t>
            </a:r>
            <a:r>
              <a:rPr lang="fr-FR" dirty="0"/>
              <a:t>la crise des inégalités sociales et territoriales de </a:t>
            </a:r>
            <a:r>
              <a:rPr lang="fr-FR" dirty="0" smtClean="0"/>
              <a:t>santé, avec un impact en termes de surmortalité</a:t>
            </a:r>
            <a:endParaRPr lang="fr-FR" dirty="0"/>
          </a:p>
          <a:p>
            <a:pPr algn="just" defTabSz="685800">
              <a:defRPr/>
            </a:pPr>
            <a:endParaRPr lang="fr-FR" sz="1200" dirty="0" smtClean="0"/>
          </a:p>
          <a:p>
            <a:pPr algn="just" defTabSz="685800">
              <a:defRPr/>
            </a:pPr>
            <a:r>
              <a:rPr lang="fr-FR" dirty="0" smtClean="0">
                <a:sym typeface="Wingdings" panose="05000000000000000000" pitchFamily="2" charset="2"/>
              </a:rPr>
              <a:t> </a:t>
            </a:r>
            <a:r>
              <a:rPr lang="fr-FR" b="1" dirty="0" smtClean="0">
                <a:sym typeface="Wingdings" panose="05000000000000000000" pitchFamily="2" charset="2"/>
              </a:rPr>
              <a:t>Il est nécessaire d’apporter une réponse rapide </a:t>
            </a:r>
            <a:r>
              <a:rPr lang="fr-FR" b="1" dirty="0">
                <a:sym typeface="Wingdings" panose="05000000000000000000" pitchFamily="2" charset="2"/>
              </a:rPr>
              <a:t>et globale à tous les échelons  </a:t>
            </a:r>
            <a:r>
              <a:rPr lang="fr-FR" b="1" dirty="0" smtClean="0">
                <a:sym typeface="Wingdings" panose="05000000000000000000" pitchFamily="2" charset="2"/>
              </a:rPr>
              <a:t>:</a:t>
            </a:r>
            <a:endParaRPr lang="fr-FR" b="1" dirty="0" smtClean="0"/>
          </a:p>
          <a:p>
            <a:pPr marL="285750" indent="-285750" algn="just" defTabSz="685800">
              <a:buFont typeface="Arial" panose="020B0604020202020204" pitchFamily="34" charset="0"/>
              <a:buChar char="•"/>
              <a:defRPr/>
            </a:pPr>
            <a:r>
              <a:rPr lang="fr-FR" dirty="0" smtClean="0"/>
              <a:t>Associer en amont l’ensemble des acteurs pour apporter une réponse concertée</a:t>
            </a:r>
          </a:p>
          <a:p>
            <a:pPr marL="285750" indent="-285750" algn="just" defTabSz="685800">
              <a:buFont typeface="Arial" panose="020B0604020202020204" pitchFamily="34" charset="0"/>
              <a:buChar char="•"/>
              <a:defRPr/>
            </a:pPr>
            <a:r>
              <a:rPr lang="fr-FR" dirty="0" smtClean="0"/>
              <a:t>Garantir </a:t>
            </a:r>
            <a:r>
              <a:rPr lang="fr-FR" dirty="0"/>
              <a:t>une prise en charge </a:t>
            </a:r>
            <a:r>
              <a:rPr lang="fr-FR" dirty="0" smtClean="0"/>
              <a:t>globale (médico-psycho-sociale) à </a:t>
            </a:r>
            <a:r>
              <a:rPr lang="fr-FR" dirty="0"/>
              <a:t>l’hôpital comme en </a:t>
            </a:r>
            <a:r>
              <a:rPr lang="fr-FR" dirty="0" smtClean="0"/>
              <a:t>ville</a:t>
            </a:r>
          </a:p>
          <a:p>
            <a:pPr marL="285750" indent="-285750" algn="just" defTabSz="685800">
              <a:buFont typeface="Arial" panose="020B0604020202020204" pitchFamily="34" charset="0"/>
              <a:buChar char="•"/>
              <a:defRPr/>
            </a:pPr>
            <a:r>
              <a:rPr lang="fr-FR" dirty="0" smtClean="0"/>
              <a:t>Recourir aux démarches d’aller-vers pour toucher les plus exclus</a:t>
            </a:r>
          </a:p>
          <a:p>
            <a:pPr algn="just" defTabSz="685800">
              <a:defRPr/>
            </a:pPr>
            <a:endParaRPr lang="fr-FR" dirty="0" smtClean="0"/>
          </a:p>
          <a:p>
            <a:pPr lvl="0"/>
            <a:r>
              <a:rPr lang="fr-FR" b="1" dirty="0" smtClean="0">
                <a:sym typeface="Wingdings" panose="05000000000000000000" pitchFamily="2" charset="2"/>
              </a:rPr>
              <a:t> </a:t>
            </a:r>
            <a:r>
              <a:rPr lang="fr-FR" b="1" dirty="0" smtClean="0"/>
              <a:t>Ce </a:t>
            </a:r>
            <a:r>
              <a:rPr lang="fr-FR" b="1" dirty="0"/>
              <a:t>sont donc plus de 100 M€ </a:t>
            </a:r>
            <a:r>
              <a:rPr lang="fr-FR" b="1" dirty="0" smtClean="0"/>
              <a:t>mobilisés dès fin 2020, </a:t>
            </a:r>
            <a:r>
              <a:rPr lang="fr-FR" b="1" dirty="0"/>
              <a:t>pour :</a:t>
            </a:r>
            <a:endParaRPr lang="fr-FR" dirty="0"/>
          </a:p>
          <a:p>
            <a:pPr marL="285750" lvl="0" indent="-285750">
              <a:buFont typeface="Arial" panose="020B0604020202020204" pitchFamily="34" charset="0"/>
              <a:buChar char="•"/>
            </a:pPr>
            <a:r>
              <a:rPr lang="fr-FR" dirty="0"/>
              <a:t>Renforcer des dispositifs et des démarches d’aller-vers existants</a:t>
            </a:r>
          </a:p>
          <a:p>
            <a:pPr marL="285750" lvl="0" indent="-285750">
              <a:buFont typeface="Arial" panose="020B0604020202020204" pitchFamily="34" charset="0"/>
              <a:buChar char="•"/>
            </a:pPr>
            <a:r>
              <a:rPr lang="fr-FR" dirty="0"/>
              <a:t>Généraliser des initiatives </a:t>
            </a:r>
            <a:r>
              <a:rPr lang="fr-FR" dirty="0" smtClean="0"/>
              <a:t>et expérimentations </a:t>
            </a:r>
            <a:r>
              <a:rPr lang="fr-FR" dirty="0"/>
              <a:t>ayant fait leurs </a:t>
            </a:r>
            <a:r>
              <a:rPr lang="fr-FR" dirty="0" smtClean="0"/>
              <a:t>preuves</a:t>
            </a:r>
            <a:endParaRPr lang="fr-FR" dirty="0"/>
          </a:p>
        </p:txBody>
      </p:sp>
    </p:spTree>
    <p:extLst>
      <p:ext uri="{BB962C8B-B14F-4D97-AF65-F5344CB8AC3E}">
        <p14:creationId xmlns:p14="http://schemas.microsoft.com/office/powerpoint/2010/main" val="3844802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57554" y="771550"/>
            <a:ext cx="8028892" cy="4278094"/>
          </a:xfrm>
          <a:prstGeom prst="rect">
            <a:avLst/>
          </a:prstGeom>
        </p:spPr>
        <p:txBody>
          <a:bodyPr wrap="square">
            <a:spAutoFit/>
          </a:bodyPr>
          <a:lstStyle/>
          <a:p>
            <a:pPr algn="just" defTabSz="685800">
              <a:defRPr/>
            </a:pPr>
            <a:r>
              <a:rPr lang="fr-FR" sz="1600" b="1" dirty="0" smtClean="0">
                <a:solidFill>
                  <a:prstClr val="black"/>
                </a:solidFill>
                <a:ea typeface="Calibri" panose="020F0502020204030204" pitchFamily="34" charset="0"/>
                <a:cs typeface="Arial" panose="020B0604020202020204" pitchFamily="34" charset="0"/>
              </a:rPr>
              <a:t>Constat : </a:t>
            </a:r>
            <a:r>
              <a:rPr lang="fr-FR" sz="1600" b="1" dirty="0" smtClean="0">
                <a:solidFill>
                  <a:srgbClr val="E83647"/>
                </a:solidFill>
                <a:ea typeface="Calibri" panose="020F0502020204030204" pitchFamily="34" charset="0"/>
                <a:cs typeface="Arial" panose="020B0604020202020204" pitchFamily="34" charset="0"/>
              </a:rPr>
              <a:t>Une efficacité démontrée de la </a:t>
            </a:r>
            <a:r>
              <a:rPr lang="fr-FR" sz="1600" b="1" dirty="0">
                <a:solidFill>
                  <a:srgbClr val="E83647"/>
                </a:solidFill>
                <a:ea typeface="Calibri" panose="020F0502020204030204" pitchFamily="34" charset="0"/>
                <a:cs typeface="Arial" panose="020B0604020202020204" pitchFamily="34" charset="0"/>
              </a:rPr>
              <a:t>santé </a:t>
            </a:r>
            <a:r>
              <a:rPr lang="fr-FR" sz="1600" b="1" dirty="0" smtClean="0">
                <a:solidFill>
                  <a:srgbClr val="E83647"/>
                </a:solidFill>
                <a:ea typeface="Calibri" panose="020F0502020204030204" pitchFamily="34" charset="0"/>
                <a:cs typeface="Arial" panose="020B0604020202020204" pitchFamily="34" charset="0"/>
              </a:rPr>
              <a:t>communautaire/participative </a:t>
            </a:r>
            <a:r>
              <a:rPr lang="fr-FR" sz="1600" dirty="0" smtClean="0">
                <a:solidFill>
                  <a:prstClr val="black"/>
                </a:solidFill>
                <a:ea typeface="Calibri" panose="020F0502020204030204" pitchFamily="34" charset="0"/>
                <a:cs typeface="Arial" panose="020B0604020202020204" pitchFamily="34" charset="0"/>
              </a:rPr>
              <a:t>(projet de santé </a:t>
            </a:r>
            <a:r>
              <a:rPr lang="fr-FR" sz="1600" dirty="0" err="1" smtClean="0">
                <a:solidFill>
                  <a:prstClr val="black"/>
                </a:solidFill>
                <a:ea typeface="Calibri" panose="020F0502020204030204" pitchFamily="34" charset="0"/>
                <a:cs typeface="Arial" panose="020B0604020202020204" pitchFamily="34" charset="0"/>
              </a:rPr>
              <a:t>co</a:t>
            </a:r>
            <a:r>
              <a:rPr lang="fr-FR" sz="1600" dirty="0" smtClean="0">
                <a:solidFill>
                  <a:prstClr val="black"/>
                </a:solidFill>
                <a:ea typeface="Calibri" panose="020F0502020204030204" pitchFamily="34" charset="0"/>
                <a:cs typeface="Arial" panose="020B0604020202020204" pitchFamily="34" charset="0"/>
              </a:rPr>
              <a:t>-construit avec les usagers, offrant un accompagnement </a:t>
            </a:r>
            <a:r>
              <a:rPr lang="fr-FR" sz="1600" dirty="0">
                <a:solidFill>
                  <a:prstClr val="black"/>
                </a:solidFill>
                <a:ea typeface="Calibri" panose="020F0502020204030204" pitchFamily="34" charset="0"/>
                <a:cs typeface="Arial" panose="020B0604020202020204" pitchFamily="34" charset="0"/>
              </a:rPr>
              <a:t>global (médico-psycho-social) </a:t>
            </a:r>
            <a:r>
              <a:rPr lang="fr-FR" sz="1600" dirty="0" smtClean="0">
                <a:solidFill>
                  <a:prstClr val="black"/>
                </a:solidFill>
                <a:ea typeface="Calibri" panose="020F0502020204030204" pitchFamily="34" charset="0"/>
                <a:cs typeface="Arial" panose="020B0604020202020204" pitchFamily="34" charset="0"/>
              </a:rPr>
              <a:t>et </a:t>
            </a:r>
            <a:r>
              <a:rPr lang="fr-FR" sz="1600" dirty="0">
                <a:solidFill>
                  <a:prstClr val="black"/>
                </a:solidFill>
                <a:ea typeface="Calibri" panose="020F0502020204030204" pitchFamily="34" charset="0"/>
                <a:cs typeface="Arial" panose="020B0604020202020204" pitchFamily="34" charset="0"/>
              </a:rPr>
              <a:t>recourant à des services de médiation sanitaire et </a:t>
            </a:r>
            <a:r>
              <a:rPr lang="fr-FR" sz="1600" dirty="0" smtClean="0">
                <a:solidFill>
                  <a:prstClr val="black"/>
                </a:solidFill>
                <a:ea typeface="Calibri" panose="020F0502020204030204" pitchFamily="34" charset="0"/>
                <a:cs typeface="Arial" panose="020B0604020202020204" pitchFamily="34" charset="0"/>
              </a:rPr>
              <a:t>d’interprétariat), </a:t>
            </a:r>
            <a:r>
              <a:rPr lang="fr-FR" sz="1600" b="1" dirty="0" smtClean="0">
                <a:solidFill>
                  <a:srgbClr val="E83647"/>
                </a:solidFill>
                <a:ea typeface="Calibri" panose="020F0502020204030204" pitchFamily="34" charset="0"/>
                <a:cs typeface="Arial" panose="020B0604020202020204" pitchFamily="34" charset="0"/>
              </a:rPr>
              <a:t>qui peine toutefois à se développer du fait de sa fragilité financière</a:t>
            </a:r>
          </a:p>
          <a:p>
            <a:pPr algn="just" defTabSz="685800">
              <a:defRPr/>
            </a:pPr>
            <a:endParaRPr lang="fr-FR" sz="1600" dirty="0">
              <a:solidFill>
                <a:prstClr val="black"/>
              </a:solidFill>
              <a:ea typeface="Calibri" panose="020F0502020204030204" pitchFamily="34" charset="0"/>
              <a:cs typeface="Arial" panose="020B0604020202020204" pitchFamily="34" charset="0"/>
            </a:endParaRPr>
          </a:p>
          <a:p>
            <a:pPr algn="just" defTabSz="685800">
              <a:defRPr/>
            </a:pPr>
            <a:r>
              <a:rPr lang="fr-FR" sz="1600" b="1" dirty="0" smtClean="0">
                <a:solidFill>
                  <a:prstClr val="black"/>
                </a:solidFill>
                <a:ea typeface="Calibri" panose="020F0502020204030204" pitchFamily="34" charset="0"/>
                <a:cs typeface="Arial" panose="020B0604020202020204" pitchFamily="34" charset="0"/>
              </a:rPr>
              <a:t>Objectif : </a:t>
            </a:r>
            <a:r>
              <a:rPr lang="fr-FR" sz="1600" dirty="0" smtClean="0">
                <a:solidFill>
                  <a:prstClr val="black"/>
                </a:solidFill>
                <a:ea typeface="Calibri" panose="020F0502020204030204" pitchFamily="34" charset="0"/>
                <a:cs typeface="Arial" panose="020B0604020202020204" pitchFamily="34" charset="0"/>
              </a:rPr>
              <a:t>augmenter cette offre de santé en inscrivant les structures dans un modèle économique pérenne</a:t>
            </a:r>
          </a:p>
          <a:p>
            <a:pPr algn="just" defTabSz="685800">
              <a:defRPr/>
            </a:pPr>
            <a:endParaRPr lang="fr-FR" sz="1600" dirty="0">
              <a:solidFill>
                <a:prstClr val="black"/>
              </a:solidFill>
              <a:ea typeface="Calibri" panose="020F0502020204030204" pitchFamily="34" charset="0"/>
              <a:cs typeface="Arial" panose="020B0604020202020204" pitchFamily="34" charset="0"/>
            </a:endParaRPr>
          </a:p>
          <a:p>
            <a:pPr algn="just" defTabSz="685800">
              <a:defRPr/>
            </a:pPr>
            <a:r>
              <a:rPr lang="fr-FR" sz="1600" b="1" dirty="0" smtClean="0">
                <a:solidFill>
                  <a:prstClr val="black"/>
                </a:solidFill>
                <a:ea typeface="Calibri" panose="020F0502020204030204" pitchFamily="34" charset="0"/>
                <a:cs typeface="Arial" panose="020B0604020202020204" pitchFamily="34" charset="0"/>
              </a:rPr>
              <a:t>Méthode :</a:t>
            </a:r>
            <a:r>
              <a:rPr lang="fr-FR" sz="1600" dirty="0" smtClean="0">
                <a:solidFill>
                  <a:prstClr val="black"/>
                </a:solidFill>
                <a:ea typeface="Calibri" panose="020F0502020204030204" pitchFamily="34" charset="0"/>
                <a:cs typeface="Arial" panose="020B0604020202020204" pitchFamily="34" charset="0"/>
              </a:rPr>
              <a:t> </a:t>
            </a:r>
            <a:r>
              <a:rPr lang="fr-FR" sz="1600" b="1" dirty="0">
                <a:solidFill>
                  <a:srgbClr val="E83647"/>
                </a:solidFill>
              </a:rPr>
              <a:t>expérimentation 2021-22 pour valider le modèle économique de ces </a:t>
            </a:r>
            <a:r>
              <a:rPr lang="fr-FR" sz="1600" b="1" dirty="0" smtClean="0">
                <a:solidFill>
                  <a:srgbClr val="E83647"/>
                </a:solidFill>
              </a:rPr>
              <a:t>structures</a:t>
            </a:r>
          </a:p>
          <a:p>
            <a:pPr algn="just" defTabSz="685800">
              <a:defRPr/>
            </a:pPr>
            <a:endParaRPr lang="fr-FR" sz="1600" dirty="0"/>
          </a:p>
          <a:p>
            <a:pPr algn="just" defTabSz="685800">
              <a:defRPr/>
            </a:pPr>
            <a:r>
              <a:rPr lang="fr-FR" sz="1600" b="1" dirty="0" smtClean="0"/>
              <a:t>Calendrier :</a:t>
            </a:r>
            <a:r>
              <a:rPr lang="fr-FR" sz="1600" dirty="0" smtClean="0"/>
              <a:t> </a:t>
            </a:r>
          </a:p>
          <a:p>
            <a:pPr marL="285750" indent="-285750" algn="just" defTabSz="685800">
              <a:buFont typeface="Arial" panose="020B0604020202020204" pitchFamily="34" charset="0"/>
              <a:buChar char="•"/>
              <a:defRPr/>
            </a:pPr>
            <a:r>
              <a:rPr lang="fr-FR" sz="1600" dirty="0" smtClean="0">
                <a:solidFill>
                  <a:prstClr val="black"/>
                </a:solidFill>
                <a:ea typeface="Calibri" panose="020F0502020204030204" pitchFamily="34" charset="0"/>
                <a:cs typeface="Arial" panose="020B0604020202020204" pitchFamily="34" charset="0"/>
              </a:rPr>
              <a:t>Cahier des charges en cours d’élaboration grâce au GT associant des structures communautaires, la DILP, la DGOS, la DGS, la DSS, la CNAM et l’ANCT</a:t>
            </a:r>
          </a:p>
          <a:p>
            <a:pPr marL="285750" indent="-285750" algn="just" defTabSz="685800">
              <a:buFont typeface="Arial" panose="020B0604020202020204" pitchFamily="34" charset="0"/>
              <a:buChar char="•"/>
              <a:defRPr/>
            </a:pPr>
            <a:r>
              <a:rPr lang="fr-FR" sz="1600" dirty="0" smtClean="0">
                <a:solidFill>
                  <a:prstClr val="black"/>
                </a:solidFill>
                <a:ea typeface="Calibri" panose="020F0502020204030204" pitchFamily="34" charset="0"/>
                <a:cs typeface="Arial" panose="020B0604020202020204" pitchFamily="34" charset="0"/>
              </a:rPr>
              <a:t>Remise imminente du rapport de la mission IGAS sur le modèle économique recommandé</a:t>
            </a:r>
          </a:p>
          <a:p>
            <a:pPr marL="285750" indent="-285750" algn="just" defTabSz="685800">
              <a:buFont typeface="Arial" panose="020B0604020202020204" pitchFamily="34" charset="0"/>
              <a:buChar char="•"/>
              <a:defRPr/>
            </a:pPr>
            <a:r>
              <a:rPr lang="fr-FR" sz="1600" dirty="0" smtClean="0"/>
              <a:t>Lancement d’un appel à manifestation d’intérêt fin du 1</a:t>
            </a:r>
            <a:r>
              <a:rPr lang="fr-FR" sz="1600" baseline="30000" dirty="0" smtClean="0"/>
              <a:t>er</a:t>
            </a:r>
            <a:r>
              <a:rPr lang="fr-FR" sz="1600" dirty="0" smtClean="0"/>
              <a:t> semestre 2021 sur la base du cahier des charges et modèle économique élaborés</a:t>
            </a:r>
          </a:p>
          <a:p>
            <a:pPr marL="285750" indent="-285750" algn="just" defTabSz="685800">
              <a:buFont typeface="Arial" panose="020B0604020202020204" pitchFamily="34" charset="0"/>
              <a:buChar char="•"/>
              <a:defRPr/>
            </a:pPr>
            <a:r>
              <a:rPr lang="fr-FR" sz="1600" dirty="0" smtClean="0"/>
              <a:t>Evaluation de l’expérimentation pour ajustement du modèle</a:t>
            </a:r>
            <a:endParaRPr lang="fr-FR" sz="1600" dirty="0">
              <a:solidFill>
                <a:prstClr val="black"/>
              </a:solidFill>
            </a:endParaRPr>
          </a:p>
        </p:txBody>
      </p:sp>
      <p:sp>
        <p:nvSpPr>
          <p:cNvPr id="6" name="ZoneTexte 5"/>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Les centres et maisons de santé participatifs</a:t>
            </a:r>
            <a:endParaRPr lang="fr-FR" b="1" spc="225"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926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2" y="1347614"/>
            <a:ext cx="7882135" cy="1957561"/>
          </a:xfrm>
          <a:ln>
            <a:solidFill>
              <a:srgbClr val="E83647"/>
            </a:solidFill>
          </a:ln>
        </p:spPr>
        <p:txBody>
          <a:bodyPr>
            <a:normAutofit lnSpcReduction="10000"/>
          </a:bodyPr>
          <a:lstStyle/>
          <a:p>
            <a:pPr algn="ctr"/>
            <a:endParaRPr lang="fr-FR" b="1" dirty="0" smtClean="0">
              <a:solidFill>
                <a:srgbClr val="E83647"/>
              </a:solidFill>
            </a:endParaRPr>
          </a:p>
          <a:p>
            <a:pPr algn="ctr"/>
            <a:r>
              <a:rPr lang="fr-FR" b="1" dirty="0" smtClean="0">
                <a:solidFill>
                  <a:srgbClr val="E83647"/>
                </a:solidFill>
              </a:rPr>
              <a:t>Développer « l’aller-vers » pour prendre en charge les publics sur leur lieu de vie : </a:t>
            </a:r>
          </a:p>
          <a:p>
            <a:pPr algn="ctr"/>
            <a:endParaRPr lang="fr-FR" sz="1400" b="1" dirty="0" smtClean="0">
              <a:solidFill>
                <a:srgbClr val="E83647"/>
              </a:solidFill>
            </a:endParaRPr>
          </a:p>
          <a:p>
            <a:pPr algn="ctr"/>
            <a:r>
              <a:rPr lang="fr-FR" b="1" dirty="0" smtClean="0">
                <a:solidFill>
                  <a:schemeClr val="tx1"/>
                </a:solidFill>
              </a:rPr>
              <a:t>Renforcer et développer les équipes mobiles pluridisciplinaires,             offrant un accompagnement médico-psycho-social</a:t>
            </a:r>
          </a:p>
          <a:p>
            <a:pPr algn="ctr"/>
            <a:endParaRPr lang="fr-FR" b="1" dirty="0">
              <a:solidFill>
                <a:schemeClr val="tx1"/>
              </a:solidFill>
            </a:endParaRPr>
          </a:p>
        </p:txBody>
      </p:sp>
    </p:spTree>
    <p:extLst>
      <p:ext uri="{BB962C8B-B14F-4D97-AF65-F5344CB8AC3E}">
        <p14:creationId xmlns:p14="http://schemas.microsoft.com/office/powerpoint/2010/main" val="2016478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a:solidFill>
                  <a:prstClr val="white"/>
                </a:solidFill>
                <a:latin typeface="Arial" panose="020B0604020202020204" pitchFamily="34" charset="0"/>
                <a:cs typeface="Arial" panose="020B0604020202020204" pitchFamily="34" charset="0"/>
              </a:rPr>
              <a:t>Recourir aux démarches d'aller-vers </a:t>
            </a:r>
            <a:r>
              <a:rPr lang="fr-FR" b="1" spc="225" dirty="0" smtClean="0">
                <a:solidFill>
                  <a:prstClr val="white"/>
                </a:solidFill>
                <a:latin typeface="Arial" panose="020B0604020202020204" pitchFamily="34" charset="0"/>
                <a:cs typeface="Arial" panose="020B0604020202020204" pitchFamily="34" charset="0"/>
              </a:rPr>
              <a:t>:</a:t>
            </a:r>
            <a:endParaRPr lang="fr-FR" b="1" strike="sngStrike" spc="225" dirty="0">
              <a:solidFill>
                <a:srgbClr val="FF0000"/>
              </a:solidFill>
              <a:latin typeface="Arial" panose="020B0604020202020204" pitchFamily="34" charset="0"/>
              <a:cs typeface="Arial" panose="020B0604020202020204" pitchFamily="34" charset="0"/>
            </a:endParaRPr>
          </a:p>
        </p:txBody>
      </p:sp>
      <p:sp>
        <p:nvSpPr>
          <p:cNvPr id="8" name="Rectangle 7"/>
          <p:cNvSpPr/>
          <p:nvPr/>
        </p:nvSpPr>
        <p:spPr>
          <a:xfrm>
            <a:off x="624099" y="771550"/>
            <a:ext cx="8124365" cy="4191917"/>
          </a:xfrm>
          <a:prstGeom prst="rect">
            <a:avLst/>
          </a:prstGeom>
        </p:spPr>
        <p:txBody>
          <a:bodyPr wrap="square">
            <a:spAutoFit/>
          </a:bodyPr>
          <a:lstStyle/>
          <a:p>
            <a:pPr marL="285750" lvl="0" indent="-285750" algn="just">
              <a:spcBef>
                <a:spcPct val="20000"/>
              </a:spcBef>
              <a:buFont typeface="Arial" panose="020B0604020202020204" pitchFamily="34" charset="0"/>
              <a:buChar char="•"/>
              <a:tabLst>
                <a:tab pos="179388" algn="l"/>
              </a:tabLst>
            </a:pPr>
            <a:r>
              <a:rPr lang="fr-FR" b="1" dirty="0" smtClean="0"/>
              <a:t>Un engagement du Ségur : </a:t>
            </a:r>
            <a:r>
              <a:rPr lang="fr-FR" dirty="0" smtClean="0"/>
              <a:t>Plus de la moitié des crédits de la mesure Inégalités de santé dédiés à l’aller-vers, pour développer et </a:t>
            </a:r>
            <a:r>
              <a:rPr lang="fr-FR" dirty="0"/>
              <a:t>renforcer des dispositifs existants ou généraliser des initiatives et expérimentations ayant fait leurs preuves</a:t>
            </a:r>
            <a:endParaRPr lang="fr-FR" dirty="0" smtClean="0"/>
          </a:p>
          <a:p>
            <a:pPr marL="285750" lvl="0" indent="-285750">
              <a:buFont typeface="Arial" panose="020B0604020202020204" pitchFamily="34" charset="0"/>
              <a:buChar char="•"/>
            </a:pPr>
            <a:endParaRPr lang="fr-FR" dirty="0" smtClean="0"/>
          </a:p>
          <a:p>
            <a:pPr marL="285750" lvl="0" indent="-285750">
              <a:buFont typeface="Arial" panose="020B0604020202020204" pitchFamily="34" charset="0"/>
              <a:buChar char="•"/>
            </a:pPr>
            <a:r>
              <a:rPr lang="fr-FR" b="1" dirty="0" smtClean="0"/>
              <a:t>Offrir une prise en charge globale :</a:t>
            </a:r>
            <a:r>
              <a:rPr lang="fr-FR" dirty="0" smtClean="0"/>
              <a:t> grâce à des équipes pluridisciplinaires, permettant une prise en charge à la fois médicale ou paramédicale, psychologique et sociale</a:t>
            </a:r>
          </a:p>
          <a:p>
            <a:pPr marL="285750" lvl="0" indent="-285750">
              <a:buFont typeface="Arial" panose="020B0604020202020204" pitchFamily="34" charset="0"/>
              <a:buChar char="•"/>
            </a:pPr>
            <a:endParaRPr lang="fr-FR" dirty="0"/>
          </a:p>
          <a:p>
            <a:pPr marL="285750" indent="-285750" algn="just">
              <a:spcBef>
                <a:spcPct val="20000"/>
              </a:spcBef>
              <a:buFont typeface="Arial" panose="020B0604020202020204" pitchFamily="34" charset="0"/>
              <a:buChar char="•"/>
              <a:tabLst>
                <a:tab pos="179388" algn="l"/>
              </a:tabLst>
            </a:pPr>
            <a:r>
              <a:rPr lang="fr-FR" b="1" dirty="0" smtClean="0"/>
              <a:t>Améliorer la coordination des acteurs : </a:t>
            </a:r>
            <a:r>
              <a:rPr lang="fr-FR" dirty="0" smtClean="0"/>
              <a:t>travaux en cours pour :</a:t>
            </a:r>
          </a:p>
          <a:p>
            <a:pPr marL="742950" lvl="1" indent="-285750" algn="just">
              <a:spcBef>
                <a:spcPct val="20000"/>
              </a:spcBef>
              <a:buFont typeface="Arial" panose="020B0604020202020204" pitchFamily="34" charset="0"/>
              <a:buChar char="•"/>
              <a:tabLst>
                <a:tab pos="179388" algn="l"/>
              </a:tabLst>
            </a:pPr>
            <a:r>
              <a:rPr lang="fr-FR" dirty="0" smtClean="0"/>
              <a:t>Permettre aux ARS</a:t>
            </a:r>
            <a:r>
              <a:rPr lang="fr-FR" b="1" dirty="0" smtClean="0"/>
              <a:t> </a:t>
            </a:r>
            <a:r>
              <a:rPr lang="fr-FR" dirty="0" smtClean="0"/>
              <a:t>de mieux identifier les dispositifs activables en fonction des besoins de chaque territoire et faciliter leur articulation / la coordination des acteurs</a:t>
            </a:r>
          </a:p>
          <a:p>
            <a:pPr marL="742950" lvl="1" indent="-285750" algn="just">
              <a:spcBef>
                <a:spcPct val="20000"/>
              </a:spcBef>
              <a:buFont typeface="Arial" panose="020B0604020202020204" pitchFamily="34" charset="0"/>
              <a:buChar char="•"/>
              <a:tabLst>
                <a:tab pos="179388" algn="l"/>
              </a:tabLst>
            </a:pPr>
            <a:r>
              <a:rPr lang="fr-FR" dirty="0" smtClean="0"/>
              <a:t>Améliorer la coordination ARS / SIAO / CPAM-CAF / Domiciliation</a:t>
            </a:r>
          </a:p>
          <a:p>
            <a:pPr lvl="1" algn="just">
              <a:spcBef>
                <a:spcPct val="20000"/>
              </a:spcBef>
              <a:tabLst>
                <a:tab pos="179388" algn="l"/>
              </a:tabLst>
            </a:pPr>
            <a:r>
              <a:rPr lang="fr-FR" dirty="0" smtClean="0">
                <a:sym typeface="Wingdings" panose="05000000000000000000" pitchFamily="2" charset="2"/>
              </a:rPr>
              <a:t> Dans le cadre d’une gouvernance renforcée</a:t>
            </a:r>
            <a:endParaRPr lang="fr-FR" dirty="0" smtClean="0"/>
          </a:p>
        </p:txBody>
      </p:sp>
    </p:spTree>
    <p:extLst>
      <p:ext uri="{BB962C8B-B14F-4D97-AF65-F5344CB8AC3E}">
        <p14:creationId xmlns:p14="http://schemas.microsoft.com/office/powerpoint/2010/main" val="2820029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3" y="195487"/>
            <a:ext cx="8784976" cy="369332"/>
          </a:xfrm>
          <a:prstGeom prst="rect">
            <a:avLst/>
          </a:prstGeom>
          <a:solidFill>
            <a:srgbClr val="E83647"/>
          </a:solidFill>
        </p:spPr>
        <p:txBody>
          <a:bodyPr wrap="square" rtlCol="0">
            <a:spAutoFit/>
          </a:bodyPr>
          <a:lstStyle/>
          <a:p>
            <a:pPr marL="0" marR="0" lvl="1" indent="-171446" algn="ctr" defTabSz="685783" rtl="0" eaLnBrk="1" fontAlgn="auto" latinLnBrk="0" hangingPunct="1">
              <a:lnSpc>
                <a:spcPct val="100000"/>
              </a:lnSpc>
              <a:spcBef>
                <a:spcPts val="750"/>
              </a:spcBef>
              <a:spcAft>
                <a:spcPts val="0"/>
              </a:spcAft>
              <a:buClrTx/>
              <a:buSzTx/>
              <a:buFontTx/>
              <a:buNone/>
              <a:tabLst/>
              <a:defRPr/>
            </a:pP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Actions entamées au 1</a:t>
            </a:r>
            <a:r>
              <a:rPr kumimoji="0" lang="fr-FR" sz="1800" b="1" i="0" u="none" strike="noStrike" kern="1200" cap="none" spc="225" normalizeH="0" baseline="30000" noProof="0" dirty="0" smtClean="0">
                <a:ln>
                  <a:noFill/>
                </a:ln>
                <a:solidFill>
                  <a:prstClr val="white"/>
                </a:solidFill>
                <a:effectLst/>
                <a:uLnTx/>
                <a:uFillTx/>
                <a:latin typeface="Arial" panose="020B0604020202020204" pitchFamily="34" charset="0"/>
                <a:ea typeface="+mn-ea"/>
                <a:cs typeface="Arial" panose="020B0604020202020204" pitchFamily="34" charset="0"/>
              </a:rPr>
              <a:t>er</a:t>
            </a: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janvier : EMPP</a:t>
            </a:r>
            <a:endParaRPr kumimoji="0" lang="fr-FR" sz="1800" b="1" i="0" u="none" strike="noStrike" kern="1200" cap="none" spc="225"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179512" y="843558"/>
            <a:ext cx="8568952" cy="378565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smtClean="0">
                <a:ln>
                  <a:noFill/>
                </a:ln>
                <a:solidFill>
                  <a:prstClr val="black"/>
                </a:solidFill>
                <a:effectLst/>
                <a:uLnTx/>
                <a:uFillTx/>
                <a:latin typeface="Calibri"/>
                <a:ea typeface="+mn-ea"/>
                <a:cs typeface="+mn-cs"/>
              </a:rPr>
              <a:t>Soutien </a:t>
            </a:r>
            <a:r>
              <a:rPr kumimoji="0" lang="fr-FR" sz="2000" b="1" i="0" u="none" strike="noStrike" kern="1200" cap="none" spc="0" normalizeH="0" baseline="0" noProof="0" dirty="0">
                <a:ln>
                  <a:noFill/>
                </a:ln>
                <a:solidFill>
                  <a:prstClr val="black"/>
                </a:solidFill>
                <a:effectLst/>
                <a:uLnTx/>
                <a:uFillTx/>
                <a:latin typeface="Calibri"/>
                <a:ea typeface="+mn-ea"/>
                <a:cs typeface="+mn-cs"/>
              </a:rPr>
              <a:t>des actions d’aller-vers </a:t>
            </a:r>
            <a:r>
              <a:rPr kumimoji="0" lang="fr-FR" sz="2000" b="1" i="0" u="none" strike="noStrike" kern="1200" cap="none" spc="0" normalizeH="0" baseline="0" noProof="0" dirty="0" smtClean="0">
                <a:ln>
                  <a:noFill/>
                </a:ln>
                <a:solidFill>
                  <a:prstClr val="black"/>
                </a:solidFill>
                <a:effectLst/>
                <a:uLnTx/>
                <a:uFillTx/>
                <a:latin typeface="Calibri"/>
                <a:ea typeface="+mn-ea"/>
                <a:cs typeface="+mn-cs"/>
              </a:rPr>
              <a:t>les publics précaires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A</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u </a:t>
            </a:r>
            <a:r>
              <a:rPr kumimoji="0" lang="fr-FR" sz="1600" b="0" i="0" u="none" strike="noStrike" kern="1200" cap="none" spc="0" normalizeH="0" baseline="0" noProof="0" dirty="0">
                <a:ln>
                  <a:noFill/>
                </a:ln>
                <a:solidFill>
                  <a:prstClr val="black"/>
                </a:solidFill>
                <a:effectLst/>
                <a:uLnTx/>
                <a:uFillTx/>
                <a:latin typeface="Calibri"/>
                <a:ea typeface="+mn-ea"/>
                <a:cs typeface="+mn-cs"/>
              </a:rPr>
              <a:t>travers </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de la délégation de crédits dans la 3</a:t>
            </a:r>
            <a:r>
              <a:rPr kumimoji="0" lang="fr-FR" sz="1600" b="0" i="0" u="none" strike="noStrike" kern="1200" cap="none" spc="0" normalizeH="0" baseline="30000" noProof="0" dirty="0" smtClean="0">
                <a:ln>
                  <a:noFill/>
                </a:ln>
                <a:solidFill>
                  <a:prstClr val="black"/>
                </a:solidFill>
                <a:effectLst/>
                <a:uLnTx/>
                <a:uFillTx/>
                <a:latin typeface="Calibri"/>
                <a:ea typeface="+mn-ea"/>
                <a:cs typeface="+mn-cs"/>
              </a:rPr>
              <a:t>e</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 circulaire de campagne budgétaire le 30/12/20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srgbClr val="E83647"/>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000" b="1" i="0" u="none" strike="noStrike" kern="1200" cap="none" spc="0" normalizeH="0" baseline="0" noProof="0" dirty="0" smtClean="0">
                <a:ln>
                  <a:noFill/>
                </a:ln>
                <a:solidFill>
                  <a:srgbClr val="E83647"/>
                </a:solidFill>
                <a:effectLst/>
                <a:uLnTx/>
                <a:uFillTx/>
                <a:latin typeface="Calibri"/>
                <a:ea typeface="+mn-ea"/>
                <a:cs typeface="+mn-cs"/>
              </a:rPr>
              <a:t>10M€ de renforcement des EMPP </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(équipes mobiles psychiatrie précarité),               en lien avec les autres mesures de soutien psy à la population (mesure 31) :</a:t>
            </a:r>
          </a:p>
          <a:p>
            <a:pPr algn="just">
              <a:defRPr/>
            </a:pPr>
            <a:endParaRPr lang="fr-FR" sz="1600" b="1" dirty="0" smtClean="0"/>
          </a:p>
          <a:p>
            <a:pPr marL="285750" indent="-285750" algn="just">
              <a:buFont typeface="Wingdings" panose="05000000000000000000" pitchFamily="2" charset="2"/>
              <a:buChar char="ü"/>
              <a:defRPr/>
            </a:pPr>
            <a:r>
              <a:rPr lang="fr-FR" sz="1600" b="1" dirty="0" smtClean="0"/>
              <a:t>Missions </a:t>
            </a:r>
            <a:r>
              <a:rPr lang="fr-FR" sz="1600" b="1" dirty="0"/>
              <a:t>: </a:t>
            </a:r>
            <a:r>
              <a:rPr lang="fr-FR" sz="1600" dirty="0"/>
              <a:t>interventions dans différents lieux sociaux repérés et fréquentés par les personnes en difficulté ou dans la rue + soutien aux autres acteurs de première </a:t>
            </a:r>
            <a:r>
              <a:rPr lang="fr-FR" sz="1600" dirty="0" smtClean="0"/>
              <a:t>ligne</a:t>
            </a:r>
          </a:p>
          <a:p>
            <a:pPr marL="285750" indent="-285750" algn="just">
              <a:buFont typeface="Wingdings" panose="05000000000000000000" pitchFamily="2" charset="2"/>
              <a:buChar char="ü"/>
              <a:defRPr/>
            </a:pPr>
            <a:endParaRPr lang="fr-FR" sz="1600" dirty="0" smtClean="0"/>
          </a:p>
          <a:p>
            <a:pPr marL="285750" indent="-285750" algn="just">
              <a:buFont typeface="Wingdings" panose="05000000000000000000" pitchFamily="2" charset="2"/>
              <a:buChar char="ü"/>
              <a:defRPr/>
            </a:pPr>
            <a:r>
              <a:rPr kumimoji="0" lang="fr-FR" sz="1600" b="1" i="0" u="none" strike="noStrike" kern="1200" cap="none" spc="0" normalizeH="0" baseline="0" noProof="0" dirty="0" smtClean="0">
                <a:ln>
                  <a:noFill/>
                </a:ln>
                <a:solidFill>
                  <a:prstClr val="black"/>
                </a:solidFill>
                <a:effectLst/>
                <a:uLnTx/>
                <a:uFillTx/>
                <a:latin typeface="Calibri"/>
                <a:ea typeface="+mn-ea"/>
                <a:cs typeface="+mn-cs"/>
              </a:rPr>
              <a:t>Renforcement</a:t>
            </a:r>
            <a:r>
              <a:rPr kumimoji="0" lang="fr-FR" sz="1600" b="1" i="0" u="none" strike="noStrike" kern="1200" cap="none" spc="0" normalizeH="0" noProof="0" dirty="0" smtClean="0">
                <a:ln>
                  <a:noFill/>
                </a:ln>
                <a:solidFill>
                  <a:prstClr val="black"/>
                </a:solidFill>
                <a:effectLst/>
                <a:uLnTx/>
                <a:uFillTx/>
                <a:latin typeface="Calibri"/>
                <a:ea typeface="+mn-ea"/>
                <a:cs typeface="+mn-cs"/>
              </a:rPr>
              <a:t> :</a:t>
            </a:r>
            <a:r>
              <a:rPr kumimoji="0" lang="fr-FR" sz="1600" b="0" i="0" u="none" strike="noStrike" kern="1200" cap="none" spc="0" normalizeH="0" noProof="0" dirty="0" smtClean="0">
                <a:ln>
                  <a:noFill/>
                </a:ln>
                <a:solidFill>
                  <a:prstClr val="black"/>
                </a:solidFill>
                <a:effectLst/>
                <a:uLnTx/>
                <a:uFillTx/>
                <a:latin typeface="Calibri"/>
                <a:ea typeface="+mn-ea"/>
                <a:cs typeface="+mn-cs"/>
              </a:rPr>
              <a:t> </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Création </a:t>
            </a:r>
            <a:r>
              <a:rPr kumimoji="0" lang="fr-FR" sz="1600" b="0" i="0" u="none" strike="noStrike" kern="1200" cap="none" spc="0" normalizeH="0" baseline="0" noProof="0" dirty="0">
                <a:ln>
                  <a:noFill/>
                </a:ln>
                <a:solidFill>
                  <a:prstClr val="black"/>
                </a:solidFill>
                <a:effectLst/>
                <a:uLnTx/>
                <a:uFillTx/>
                <a:latin typeface="Calibri"/>
                <a:ea typeface="+mn-ea"/>
                <a:cs typeface="+mn-cs"/>
              </a:rPr>
              <a:t>d’EMPP dans les territoires qui en sont dépourvus et renforcement en ETP </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médicaux des </a:t>
            </a:r>
            <a:r>
              <a:rPr kumimoji="0" lang="fr-FR" sz="1600" b="0" i="0" u="none" strike="noStrike" kern="1200" cap="none" spc="0" normalizeH="0" baseline="0" noProof="0" dirty="0">
                <a:ln>
                  <a:noFill/>
                </a:ln>
                <a:solidFill>
                  <a:prstClr val="black"/>
                </a:solidFill>
                <a:effectLst/>
                <a:uLnTx/>
                <a:uFillTx/>
                <a:latin typeface="Calibri"/>
                <a:ea typeface="+mn-ea"/>
                <a:cs typeface="+mn-cs"/>
              </a:rPr>
              <a:t>EMPP existantes (14 % des équipes ont moins de 2 ETP, 55 % ont de 2 à 4 ETP) en </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articulation avec </a:t>
            </a:r>
            <a:r>
              <a:rPr kumimoji="0" lang="fr-FR" sz="1600" b="0" i="0" u="none" strike="noStrike" kern="1200" cap="none" spc="0" normalizeH="0" baseline="0" noProof="0" dirty="0">
                <a:ln>
                  <a:noFill/>
                </a:ln>
                <a:solidFill>
                  <a:prstClr val="black"/>
                </a:solidFill>
                <a:effectLst/>
                <a:uLnTx/>
                <a:uFillTx/>
                <a:latin typeface="Calibri"/>
                <a:ea typeface="+mn-ea"/>
                <a:cs typeface="+mn-cs"/>
              </a:rPr>
              <a:t>les PASS </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psychiatrie </a:t>
            </a:r>
            <a:r>
              <a:rPr kumimoji="0" lang="fr-FR" sz="1600" b="0" i="0" u="none" strike="noStrike" kern="1200" cap="none" spc="0" normalizeH="0" baseline="0" noProof="0" dirty="0">
                <a:ln>
                  <a:noFill/>
                </a:ln>
                <a:solidFill>
                  <a:prstClr val="black"/>
                </a:solidFill>
                <a:effectLst/>
                <a:uLnTx/>
                <a:uFillTx/>
                <a:latin typeface="Calibri"/>
                <a:ea typeface="+mn-ea"/>
                <a:cs typeface="+mn-cs"/>
              </a:rPr>
              <a:t>lorsqu’elles existent sur le </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territoire.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srgbClr val="E83647"/>
              </a:solidFill>
              <a:effectLst/>
              <a:uLnTx/>
              <a:uFillTx/>
              <a:latin typeface="Calibri"/>
              <a:ea typeface="+mn-ea"/>
              <a:cs typeface="+mn-cs"/>
            </a:endParaRPr>
          </a:p>
        </p:txBody>
      </p:sp>
    </p:spTree>
    <p:extLst>
      <p:ext uri="{BB962C8B-B14F-4D97-AF65-F5344CB8AC3E}">
        <p14:creationId xmlns:p14="http://schemas.microsoft.com/office/powerpoint/2010/main" val="1136658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a:solidFill>
                  <a:prstClr val="white"/>
                </a:solidFill>
                <a:latin typeface="Arial" panose="020B0604020202020204" pitchFamily="34" charset="0"/>
                <a:cs typeface="Arial" panose="020B0604020202020204" pitchFamily="34" charset="0"/>
              </a:rPr>
              <a:t>Actions entamées </a:t>
            </a:r>
            <a:r>
              <a:rPr lang="fr-FR" b="1" spc="225" dirty="0" smtClean="0">
                <a:solidFill>
                  <a:prstClr val="white"/>
                </a:solidFill>
                <a:latin typeface="Arial" panose="020B0604020202020204" pitchFamily="34" charset="0"/>
                <a:cs typeface="Arial" panose="020B0604020202020204" pitchFamily="34" charset="0"/>
              </a:rPr>
              <a:t>au </a:t>
            </a:r>
            <a:r>
              <a:rPr lang="fr-FR" b="1" spc="225" dirty="0">
                <a:solidFill>
                  <a:prstClr val="white"/>
                </a:solidFill>
                <a:latin typeface="Arial" panose="020B0604020202020204" pitchFamily="34" charset="0"/>
                <a:cs typeface="Arial" panose="020B0604020202020204" pitchFamily="34" charset="0"/>
              </a:rPr>
              <a:t>1</a:t>
            </a:r>
            <a:r>
              <a:rPr lang="fr-FR" b="1" spc="225" baseline="30000" dirty="0">
                <a:solidFill>
                  <a:prstClr val="white"/>
                </a:solidFill>
                <a:latin typeface="Arial" panose="020B0604020202020204" pitchFamily="34" charset="0"/>
                <a:cs typeface="Arial" panose="020B0604020202020204" pitchFamily="34" charset="0"/>
              </a:rPr>
              <a:t>er</a:t>
            </a:r>
            <a:r>
              <a:rPr lang="fr-FR" b="1" spc="225" dirty="0">
                <a:solidFill>
                  <a:prstClr val="white"/>
                </a:solidFill>
                <a:latin typeface="Arial" panose="020B0604020202020204" pitchFamily="34" charset="0"/>
                <a:cs typeface="Arial" panose="020B0604020202020204" pitchFamily="34" charset="0"/>
              </a:rPr>
              <a:t> janvier </a:t>
            </a:r>
            <a:r>
              <a:rPr lang="fr-FR" b="1" spc="225" dirty="0" smtClean="0">
                <a:solidFill>
                  <a:prstClr val="white"/>
                </a:solidFill>
                <a:latin typeface="Arial" panose="020B0604020202020204" pitchFamily="34" charset="0"/>
                <a:cs typeface="Arial" panose="020B0604020202020204" pitchFamily="34" charset="0"/>
              </a:rPr>
              <a:t>: PASS Mobiles</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284536" y="771550"/>
            <a:ext cx="8784976" cy="4456605"/>
          </a:xfrm>
          <a:prstGeom prst="rect">
            <a:avLst/>
          </a:prstGeom>
        </p:spPr>
        <p:txBody>
          <a:bodyPr wrap="square">
            <a:spAutoFit/>
          </a:bodyPr>
          <a:lstStyle/>
          <a:p>
            <a:pPr marL="342900" lvl="0" indent="-342900" algn="just">
              <a:buFont typeface="Arial" panose="020B0604020202020204" pitchFamily="34" charset="0"/>
              <a:buChar char="•"/>
              <a:defRPr/>
            </a:pPr>
            <a:r>
              <a:rPr lang="fr-FR" sz="2000" b="1" dirty="0">
                <a:solidFill>
                  <a:srgbClr val="E83647"/>
                </a:solidFill>
              </a:rPr>
              <a:t>6M€ de crédits exceptionnels pour les PASS mobiles :</a:t>
            </a:r>
          </a:p>
          <a:p>
            <a:pPr lvl="0" algn="just">
              <a:defRPr/>
            </a:pPr>
            <a:r>
              <a:rPr lang="fr-FR" sz="2000" b="1" dirty="0">
                <a:solidFill>
                  <a:srgbClr val="E83647"/>
                </a:solidFill>
              </a:rPr>
              <a:t>      </a:t>
            </a:r>
            <a:r>
              <a:rPr lang="fr-FR" sz="1600" dirty="0">
                <a:solidFill>
                  <a:prstClr val="black"/>
                </a:solidFill>
              </a:rPr>
              <a:t>Soutien à l’investissement des PASS mobiles, qui ont une nouvelle fois fait preuve de leur</a:t>
            </a:r>
          </a:p>
          <a:p>
            <a:pPr lvl="0" algn="just">
              <a:defRPr/>
            </a:pPr>
            <a:r>
              <a:rPr lang="fr-FR" sz="1600" dirty="0">
                <a:solidFill>
                  <a:prstClr val="black"/>
                </a:solidFill>
              </a:rPr>
              <a:t>       efficacité pendant la crise pour prendre en charge les publics précaires sur leurs lieux de vie</a:t>
            </a:r>
          </a:p>
          <a:p>
            <a:pPr marL="85725" lvl="1" algn="just" defTabSz="685800">
              <a:defRPr/>
            </a:pPr>
            <a:endParaRPr lang="fr-FR" sz="1600" b="1" u="sng" dirty="0" smtClean="0">
              <a:solidFill>
                <a:srgbClr val="E83647"/>
              </a:solidFill>
            </a:endParaRPr>
          </a:p>
          <a:p>
            <a:pPr marL="85725" lvl="1" algn="just" defTabSz="685800">
              <a:defRPr/>
            </a:pPr>
            <a:r>
              <a:rPr lang="fr-FR" sz="2000" b="1" dirty="0">
                <a:solidFill>
                  <a:srgbClr val="E83647"/>
                </a:solidFill>
              </a:rPr>
              <a:t>+ </a:t>
            </a:r>
            <a:r>
              <a:rPr lang="fr-FR" sz="2000" b="1" dirty="0" smtClean="0">
                <a:solidFill>
                  <a:srgbClr val="E83647"/>
                </a:solidFill>
              </a:rPr>
              <a:t>Renforcement à venir </a:t>
            </a:r>
            <a:r>
              <a:rPr lang="fr-FR" sz="2000" b="1" dirty="0">
                <a:solidFill>
                  <a:srgbClr val="E83647"/>
                </a:solidFill>
              </a:rPr>
              <a:t>dans le cadre des 10M€ de soutien aux </a:t>
            </a:r>
            <a:r>
              <a:rPr lang="fr-FR" sz="2000" b="1" dirty="0" smtClean="0">
                <a:solidFill>
                  <a:srgbClr val="E83647"/>
                </a:solidFill>
              </a:rPr>
              <a:t>PASS </a:t>
            </a:r>
            <a:r>
              <a:rPr lang="fr-FR" sz="2000" b="1" dirty="0">
                <a:solidFill>
                  <a:srgbClr val="E83647"/>
                </a:solidFill>
              </a:rPr>
              <a:t>en 2021</a:t>
            </a:r>
          </a:p>
          <a:p>
            <a:pPr marL="85725" lvl="1" algn="just" defTabSz="685800">
              <a:defRPr/>
            </a:pPr>
            <a:endParaRPr lang="fr-FR" sz="1600" b="1" u="sng" dirty="0" smtClean="0">
              <a:solidFill>
                <a:srgbClr val="E83647"/>
              </a:solidFill>
            </a:endParaRPr>
          </a:p>
          <a:p>
            <a:pPr marL="257175" lvl="1" indent="-171450" algn="just" defTabSz="685800">
              <a:buFont typeface="Wingdings" panose="05000000000000000000" pitchFamily="2" charset="2"/>
              <a:buChar char="ü"/>
              <a:defRPr/>
            </a:pPr>
            <a:r>
              <a:rPr lang="fr-FR" sz="1600" b="1" u="sng" dirty="0" smtClean="0">
                <a:solidFill>
                  <a:srgbClr val="E83647"/>
                </a:solidFill>
              </a:rPr>
              <a:t>Travaux sur les PASS mobiles en cours dans le cadre du GT PASS   </a:t>
            </a:r>
          </a:p>
          <a:p>
            <a:pPr marL="350838" lvl="1" indent="-171450" algn="just">
              <a:spcBef>
                <a:spcPct val="20000"/>
              </a:spcBef>
              <a:buFont typeface="Courier New" panose="02070309020205020404" pitchFamily="49" charset="0"/>
              <a:buChar char="o"/>
            </a:pPr>
            <a:r>
              <a:rPr lang="fr-FR" sz="1400" b="1" dirty="0" smtClean="0"/>
              <a:t>Définition de l’aller vers : en direction de quels publics, quelles modalités d’actions et pour quels objectifs </a:t>
            </a:r>
          </a:p>
          <a:p>
            <a:pPr marL="900113" lvl="1" indent="-180975" algn="just">
              <a:spcBef>
                <a:spcPct val="20000"/>
              </a:spcBef>
              <a:buFont typeface="Symbol" panose="05050102010706020507" pitchFamily="18" charset="2"/>
              <a:buChar char="Þ"/>
            </a:pPr>
            <a:r>
              <a:rPr lang="fr-FR" sz="1400" dirty="0" smtClean="0"/>
              <a:t>Développement des « </a:t>
            </a:r>
            <a:r>
              <a:rPr lang="fr-FR" sz="1400" b="1" dirty="0" smtClean="0"/>
              <a:t>PASS mobiles</a:t>
            </a:r>
            <a:r>
              <a:rPr lang="fr-FR" sz="1400" dirty="0" smtClean="0"/>
              <a:t> » : modalités de fonctionnement + articulation avec les autres acteurs</a:t>
            </a:r>
          </a:p>
          <a:p>
            <a:pPr marL="900113" lvl="1" indent="-180975" algn="just">
              <a:spcBef>
                <a:spcPct val="20000"/>
              </a:spcBef>
              <a:buFont typeface="Symbol" panose="05050102010706020507" pitchFamily="18" charset="2"/>
              <a:buChar char="Þ"/>
            </a:pPr>
            <a:r>
              <a:rPr lang="fr-FR" sz="1400" dirty="0" smtClean="0"/>
              <a:t> Rôle central des ARS pour définir l’organisation de l’aller-vers au niveau des territoires.</a:t>
            </a:r>
          </a:p>
          <a:p>
            <a:pPr marL="617538" lvl="1" indent="-342900" algn="just">
              <a:spcBef>
                <a:spcPct val="20000"/>
              </a:spcBef>
              <a:buFont typeface="Symbol" panose="05050102010706020507" pitchFamily="18" charset="2"/>
              <a:buChar char="Þ"/>
            </a:pPr>
            <a:endParaRPr lang="fr-FR" sz="1000" dirty="0" smtClean="0">
              <a:solidFill>
                <a:srgbClr val="FF0000"/>
              </a:solidFill>
            </a:endParaRPr>
          </a:p>
          <a:p>
            <a:pPr marL="617538" lvl="1" indent="-342900" algn="just">
              <a:spcBef>
                <a:spcPct val="20000"/>
              </a:spcBef>
              <a:buFont typeface="Courier New" panose="02070309020205020404" pitchFamily="49" charset="0"/>
              <a:buChar char="o"/>
            </a:pPr>
            <a:r>
              <a:rPr lang="fr-FR" sz="1400" b="1" dirty="0" smtClean="0"/>
              <a:t>Des prérequis mis en exergue par les membres du GT : </a:t>
            </a:r>
          </a:p>
          <a:p>
            <a:pPr marL="900113" lvl="1" indent="-180975" algn="just">
              <a:spcBef>
                <a:spcPct val="20000"/>
              </a:spcBef>
              <a:buFont typeface="Symbol" panose="05050102010706020507" pitchFamily="18" charset="2"/>
              <a:buChar char="Þ"/>
            </a:pPr>
            <a:r>
              <a:rPr lang="fr-FR" sz="1400" dirty="0" smtClean="0"/>
              <a:t> Nécessité d’avoir une PASS fixe existante pour arrimer l’activité mobile et faire le lien avec les patients  ;</a:t>
            </a:r>
          </a:p>
          <a:p>
            <a:pPr marL="900113" lvl="1" indent="-180975" algn="just">
              <a:spcBef>
                <a:spcPct val="20000"/>
              </a:spcBef>
              <a:buFont typeface="Symbol" panose="05050102010706020507" pitchFamily="18" charset="2"/>
              <a:buChar char="Þ"/>
            </a:pPr>
            <a:r>
              <a:rPr lang="fr-FR" sz="1400" dirty="0" smtClean="0"/>
              <a:t> Pas forcément de médecins en première ligne mais IDE et AS // relais aux médecins en seconde intention ; </a:t>
            </a:r>
          </a:p>
          <a:p>
            <a:pPr marL="900113" lvl="1" indent="-180975" algn="just">
              <a:spcBef>
                <a:spcPct val="20000"/>
              </a:spcBef>
              <a:buFont typeface="Symbol" panose="05050102010706020507" pitchFamily="18" charset="2"/>
              <a:buChar char="Þ"/>
            </a:pPr>
            <a:r>
              <a:rPr lang="fr-FR" sz="1400" dirty="0" smtClean="0"/>
              <a:t> L’action de la PASS mobile ne doit pas se substituer au 1er recours notamment dans les territoires où la démographie médicale met en tension le recours aux généralistes</a:t>
            </a:r>
            <a:endParaRPr lang="fr-FR" sz="1400" b="1" dirty="0" smtClean="0"/>
          </a:p>
          <a:p>
            <a:pPr algn="just"/>
            <a:endParaRPr lang="fr-FR" sz="1600" b="1" dirty="0">
              <a:solidFill>
                <a:prstClr val="black"/>
              </a:solidFill>
            </a:endParaRPr>
          </a:p>
        </p:txBody>
      </p:sp>
    </p:spTree>
    <p:extLst>
      <p:ext uri="{BB962C8B-B14F-4D97-AF65-F5344CB8AC3E}">
        <p14:creationId xmlns:p14="http://schemas.microsoft.com/office/powerpoint/2010/main" val="1119306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3" y="195487"/>
            <a:ext cx="8784976" cy="369332"/>
          </a:xfrm>
          <a:prstGeom prst="rect">
            <a:avLst/>
          </a:prstGeom>
          <a:solidFill>
            <a:srgbClr val="E83647"/>
          </a:solidFill>
        </p:spPr>
        <p:txBody>
          <a:bodyPr wrap="square" rtlCol="0">
            <a:spAutoFit/>
          </a:bodyPr>
          <a:lstStyle/>
          <a:p>
            <a:pPr marL="0" lvl="1" indent="-171446" algn="ctr" defTabSz="685783">
              <a:spcBef>
                <a:spcPts val="750"/>
              </a:spcBef>
              <a:defRPr/>
            </a:pP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Actions </a:t>
            </a:r>
            <a:r>
              <a:rPr lang="fr-FR" b="1" spc="225" dirty="0">
                <a:solidFill>
                  <a:prstClr val="white"/>
                </a:solidFill>
                <a:latin typeface="Arial" panose="020B0604020202020204" pitchFamily="34" charset="0"/>
                <a:cs typeface="Arial" panose="020B0604020202020204" pitchFamily="34" charset="0"/>
              </a:rPr>
              <a:t>entamées au </a:t>
            </a: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1</a:t>
            </a:r>
            <a:r>
              <a:rPr kumimoji="0" lang="fr-FR" sz="1800" b="1" i="0" u="none" strike="noStrike" kern="1200" cap="none" spc="225" normalizeH="0" baseline="30000" noProof="0" dirty="0" smtClean="0">
                <a:ln>
                  <a:noFill/>
                </a:ln>
                <a:solidFill>
                  <a:prstClr val="white"/>
                </a:solidFill>
                <a:effectLst/>
                <a:uLnTx/>
                <a:uFillTx/>
                <a:latin typeface="Arial" panose="020B0604020202020204" pitchFamily="34" charset="0"/>
                <a:ea typeface="+mn-ea"/>
                <a:cs typeface="Arial" panose="020B0604020202020204" pitchFamily="34" charset="0"/>
              </a:rPr>
              <a:t>er</a:t>
            </a: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janvier : LHSS &amp; ACT "hors </a:t>
            </a:r>
            <a:r>
              <a:rPr lang="fr-FR" b="1" spc="225" dirty="0">
                <a:solidFill>
                  <a:prstClr val="white"/>
                </a:solidFill>
                <a:latin typeface="Arial" panose="020B0604020202020204" pitchFamily="34" charset="0"/>
                <a:cs typeface="Arial" panose="020B0604020202020204" pitchFamily="34" charset="0"/>
              </a:rPr>
              <a:t>les </a:t>
            </a:r>
            <a:r>
              <a:rPr lang="fr-FR" b="1" spc="225" dirty="0" smtClean="0">
                <a:solidFill>
                  <a:prstClr val="white"/>
                </a:solidFill>
                <a:latin typeface="Arial" panose="020B0604020202020204" pitchFamily="34" charset="0"/>
                <a:cs typeface="Arial" panose="020B0604020202020204" pitchFamily="34" charset="0"/>
              </a:rPr>
              <a:t>murs"</a:t>
            </a:r>
            <a:endParaRPr kumimoji="0" lang="fr-FR" sz="1800" b="1" i="0" u="none" strike="noStrike" kern="1200" cap="none" spc="225"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179512" y="843558"/>
            <a:ext cx="8568952" cy="350865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smtClean="0">
                <a:ln>
                  <a:noFill/>
                </a:ln>
                <a:solidFill>
                  <a:prstClr val="black"/>
                </a:solidFill>
                <a:effectLst/>
                <a:uLnTx/>
                <a:uFillTx/>
                <a:latin typeface="Calibri"/>
                <a:ea typeface="+mn-ea"/>
                <a:cs typeface="+mn-cs"/>
              </a:rPr>
              <a:t>Soutien </a:t>
            </a:r>
            <a:r>
              <a:rPr kumimoji="0" lang="fr-FR" sz="2000" b="1" i="0" u="none" strike="noStrike" kern="1200" cap="none" spc="0" normalizeH="0" baseline="0" noProof="0" dirty="0">
                <a:ln>
                  <a:noFill/>
                </a:ln>
                <a:solidFill>
                  <a:prstClr val="black"/>
                </a:solidFill>
                <a:effectLst/>
                <a:uLnTx/>
                <a:uFillTx/>
                <a:latin typeface="Calibri"/>
                <a:ea typeface="+mn-ea"/>
                <a:cs typeface="+mn-cs"/>
              </a:rPr>
              <a:t>des actions d’aller-vers </a:t>
            </a:r>
            <a:r>
              <a:rPr kumimoji="0" lang="fr-FR" sz="2000" b="1" i="0" u="none" strike="noStrike" kern="1200" cap="none" spc="0" normalizeH="0" baseline="0" noProof="0" dirty="0" smtClean="0">
                <a:ln>
                  <a:noFill/>
                </a:ln>
                <a:solidFill>
                  <a:prstClr val="black"/>
                </a:solidFill>
                <a:effectLst/>
                <a:uLnTx/>
                <a:uFillTx/>
                <a:latin typeface="Calibri"/>
                <a:ea typeface="+mn-ea"/>
                <a:cs typeface="+mn-cs"/>
              </a:rPr>
              <a:t>les publics précaires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A</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u </a:t>
            </a:r>
            <a:r>
              <a:rPr kumimoji="0" lang="fr-FR" sz="1600" b="0" i="0" u="none" strike="noStrike" kern="1200" cap="none" spc="0" normalizeH="0" baseline="0" noProof="0" dirty="0">
                <a:ln>
                  <a:noFill/>
                </a:ln>
                <a:solidFill>
                  <a:prstClr val="black"/>
                </a:solidFill>
                <a:effectLst/>
                <a:uLnTx/>
                <a:uFillTx/>
                <a:latin typeface="Calibri"/>
                <a:ea typeface="+mn-ea"/>
                <a:cs typeface="+mn-cs"/>
              </a:rPr>
              <a:t>travers </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de la publication du décret LHSS/LAM/ACT à domicile le 1</a:t>
            </a:r>
            <a:r>
              <a:rPr kumimoji="0" lang="fr-FR" sz="1600" b="0" i="0" u="none" strike="noStrike" kern="1200" cap="none" spc="0" normalizeH="0" baseline="30000" noProof="0" dirty="0" smtClean="0">
                <a:ln>
                  <a:noFill/>
                </a:ln>
                <a:solidFill>
                  <a:prstClr val="black"/>
                </a:solidFill>
                <a:effectLst/>
                <a:uLnTx/>
                <a:uFillTx/>
                <a:latin typeface="Calibri"/>
                <a:ea typeface="+mn-ea"/>
                <a:cs typeface="+mn-cs"/>
              </a:rPr>
              <a:t>er</a:t>
            </a:r>
            <a:r>
              <a:rPr kumimoji="0" lang="fr-FR" sz="1600" b="0" i="0" u="none" strike="noStrike" kern="1200" cap="none" spc="0" normalizeH="0" baseline="0" noProof="0" dirty="0" smtClean="0">
                <a:ln>
                  <a:noFill/>
                </a:ln>
                <a:solidFill>
                  <a:prstClr val="black"/>
                </a:solidFill>
                <a:effectLst/>
                <a:uLnTx/>
                <a:uFillTx/>
                <a:latin typeface="Calibri"/>
                <a:ea typeface="+mn-ea"/>
                <a:cs typeface="+mn-cs"/>
              </a:rPr>
              <a:t> janvier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000" b="1" i="0" u="none" strike="noStrike" kern="1200" cap="none" spc="0" normalizeH="0" baseline="0" noProof="0" dirty="0" smtClean="0">
                <a:ln>
                  <a:noFill/>
                </a:ln>
                <a:solidFill>
                  <a:srgbClr val="E83647"/>
                </a:solidFill>
                <a:effectLst/>
                <a:uLnTx/>
                <a:uFillTx/>
                <a:latin typeface="Calibri"/>
                <a:ea typeface="+mn-ea"/>
                <a:cs typeface="+mn-cs"/>
              </a:rPr>
              <a:t>LHSS </a:t>
            </a:r>
            <a:r>
              <a:rPr kumimoji="0" lang="fr-FR" sz="2000" b="1" i="0" u="none" strike="noStrike" kern="1200" cap="none" spc="0" normalizeH="0" baseline="0" noProof="0" dirty="0">
                <a:ln>
                  <a:noFill/>
                </a:ln>
                <a:solidFill>
                  <a:srgbClr val="E83647"/>
                </a:solidFill>
                <a:effectLst/>
                <a:uLnTx/>
                <a:uFillTx/>
                <a:latin typeface="Calibri"/>
                <a:ea typeface="+mn-ea"/>
                <a:cs typeface="+mn-cs"/>
              </a:rPr>
              <a:t>mobiles </a:t>
            </a:r>
            <a:r>
              <a:rPr kumimoji="0" lang="fr-FR" sz="2000" b="1" i="0" u="none" strike="noStrike" kern="1200" cap="none" spc="0" normalizeH="0" baseline="0" noProof="0" dirty="0" smtClean="0">
                <a:ln>
                  <a:noFill/>
                </a:ln>
                <a:solidFill>
                  <a:srgbClr val="E83647"/>
                </a:solidFill>
                <a:effectLst/>
                <a:uLnTx/>
                <a:uFillTx/>
                <a:latin typeface="Calibri"/>
                <a:ea typeface="+mn-ea"/>
                <a:cs typeface="+mn-cs"/>
              </a:rPr>
              <a:t>(+ de jour)</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342900" lvl="0" indent="-342900" algn="just">
              <a:buFont typeface="Arial" panose="020B0604020202020204" pitchFamily="34" charset="0"/>
              <a:buChar char="•"/>
              <a:defRPr/>
            </a:pPr>
            <a:r>
              <a:rPr kumimoji="0" lang="fr-FR" sz="2000" b="1" i="0" u="none" strike="noStrike" kern="1200" cap="none" spc="0" normalizeH="0" baseline="0" noProof="0" dirty="0" smtClean="0">
                <a:ln>
                  <a:noFill/>
                </a:ln>
                <a:solidFill>
                  <a:srgbClr val="E83647"/>
                </a:solidFill>
                <a:effectLst/>
                <a:uLnTx/>
                <a:uFillTx/>
                <a:latin typeface="Calibri"/>
                <a:ea typeface="+mn-ea"/>
                <a:cs typeface="+mn-cs"/>
              </a:rPr>
              <a:t>10M€ pour déployer les ACT </a:t>
            </a:r>
            <a:r>
              <a:rPr kumimoji="0" lang="fr-FR" sz="2000" b="1" i="0" u="none" strike="noStrike" kern="1200" cap="none" spc="0" normalizeH="0" baseline="0" noProof="0" dirty="0">
                <a:ln>
                  <a:noFill/>
                </a:ln>
                <a:solidFill>
                  <a:srgbClr val="E83647"/>
                </a:solidFill>
                <a:effectLst/>
                <a:uLnTx/>
                <a:uFillTx/>
                <a:latin typeface="Calibri"/>
                <a:ea typeface="+mn-ea"/>
                <a:cs typeface="+mn-cs"/>
              </a:rPr>
              <a:t>à domicile </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a:t>
            </a:r>
            <a:r>
              <a:rPr lang="fr-FR" dirty="0">
                <a:solidFill>
                  <a:prstClr val="black"/>
                </a:solidFill>
              </a:rPr>
              <a:t>pérennisation et déploiement de l’expérimentation menée depuis 2017, pour proposer un accompagnement médico-social de longue durée  à des personnes malades en situation d’invalidité et de précarité, à la rue ou en logement, présentant une dépendance importante dans l’accomplissement des gestes de la vie quotidienne et souffrant de vulnérabilités psychiques, économiques, </a:t>
            </a:r>
            <a:r>
              <a:rPr lang="fr-FR" dirty="0" smtClean="0">
                <a:solidFill>
                  <a:prstClr val="black"/>
                </a:solidFill>
              </a:rPr>
              <a:t>sociales</a:t>
            </a:r>
            <a:endParaRPr lang="fr-FR" dirty="0">
              <a:solidFill>
                <a:prstClr val="black"/>
              </a:solidFill>
            </a:endParaRPr>
          </a:p>
        </p:txBody>
      </p:sp>
    </p:spTree>
    <p:extLst>
      <p:ext uri="{BB962C8B-B14F-4D97-AF65-F5344CB8AC3E}">
        <p14:creationId xmlns:p14="http://schemas.microsoft.com/office/powerpoint/2010/main" val="3700800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Les ACT à domicile</a:t>
            </a:r>
            <a:endParaRPr lang="fr-FR" b="1" spc="225" dirty="0">
              <a:solidFill>
                <a:prstClr val="white"/>
              </a:solidFill>
              <a:latin typeface="Arial" panose="020B0604020202020204" pitchFamily="34" charset="0"/>
              <a:cs typeface="Arial" panose="020B0604020202020204" pitchFamily="34" charset="0"/>
            </a:endParaRPr>
          </a:p>
        </p:txBody>
      </p:sp>
      <p:sp>
        <p:nvSpPr>
          <p:cNvPr id="4" name="Rectangle 3"/>
          <p:cNvSpPr/>
          <p:nvPr/>
        </p:nvSpPr>
        <p:spPr>
          <a:xfrm>
            <a:off x="359532" y="771550"/>
            <a:ext cx="8424935" cy="4185761"/>
          </a:xfrm>
          <a:prstGeom prst="rect">
            <a:avLst/>
          </a:prstGeom>
        </p:spPr>
        <p:txBody>
          <a:bodyPr wrap="square">
            <a:spAutoFit/>
          </a:bodyPr>
          <a:lstStyle/>
          <a:p>
            <a:pPr marL="342900" lvl="1" algn="just" defTabSz="685800">
              <a:defRPr/>
            </a:pPr>
            <a:r>
              <a:rPr lang="fr-FR" sz="1400" b="1" dirty="0" smtClean="0">
                <a:solidFill>
                  <a:prstClr val="black"/>
                </a:solidFill>
              </a:rPr>
              <a:t>ACT </a:t>
            </a:r>
            <a:r>
              <a:rPr lang="fr-FR" sz="1400" b="1" dirty="0">
                <a:solidFill>
                  <a:prstClr val="black"/>
                </a:solidFill>
              </a:rPr>
              <a:t>« hors les murs » </a:t>
            </a:r>
            <a:r>
              <a:rPr lang="fr-FR" sz="1400" dirty="0">
                <a:solidFill>
                  <a:prstClr val="black"/>
                </a:solidFill>
              </a:rPr>
              <a:t>: Pérennisation et déploiement de l’expérimentation des « ACT à domicile </a:t>
            </a:r>
            <a:r>
              <a:rPr lang="fr-FR" sz="1400" dirty="0" smtClean="0">
                <a:solidFill>
                  <a:prstClr val="black"/>
                </a:solidFill>
              </a:rPr>
              <a:t>» </a:t>
            </a:r>
          </a:p>
          <a:p>
            <a:pPr marL="342900" lvl="1" algn="just" defTabSz="685800">
              <a:defRPr/>
            </a:pPr>
            <a:endParaRPr lang="fr-FR" sz="1400" dirty="0">
              <a:solidFill>
                <a:prstClr val="black"/>
              </a:solidFill>
            </a:endParaRPr>
          </a:p>
          <a:p>
            <a:pPr algn="just"/>
            <a:r>
              <a:rPr lang="fr-FR" sz="1400" dirty="0" smtClean="0">
                <a:solidFill>
                  <a:srgbClr val="0070C0"/>
                </a:solidFill>
              </a:rPr>
              <a:t>Dans la continuité du développement des ACT prévu par la stratégie Pauvreté (+300 ACT d’ici 2022), </a:t>
            </a:r>
            <a:r>
              <a:rPr lang="fr-FR" sz="1400" dirty="0" smtClean="0"/>
              <a:t>l’expérimentation </a:t>
            </a:r>
            <a:r>
              <a:rPr lang="fr-FR" sz="1400" dirty="0"/>
              <a:t>« </a:t>
            </a:r>
            <a:r>
              <a:rPr lang="fr-FR" sz="1400" i="1" dirty="0"/>
              <a:t>ACT à domicile</a:t>
            </a:r>
            <a:r>
              <a:rPr lang="fr-FR" sz="1400" dirty="0"/>
              <a:t> » propose d’accompagner des personnes malades </a:t>
            </a:r>
            <a:r>
              <a:rPr lang="fr-FR" sz="1400" dirty="0" smtClean="0"/>
              <a:t>chronique en </a:t>
            </a:r>
            <a:r>
              <a:rPr lang="fr-FR" sz="1400" dirty="0"/>
              <a:t>situation </a:t>
            </a:r>
            <a:r>
              <a:rPr lang="fr-FR" sz="1400" dirty="0" smtClean="0"/>
              <a:t>de </a:t>
            </a:r>
            <a:r>
              <a:rPr lang="fr-FR" sz="1400" dirty="0"/>
              <a:t>précarité, bénéficiant déjà d’un logement et ce quelque soit la nature de ce logement (avec une acceptation large du domicile). </a:t>
            </a:r>
          </a:p>
          <a:p>
            <a:pPr algn="just"/>
            <a:endParaRPr lang="fr-FR" sz="1400" dirty="0"/>
          </a:p>
          <a:p>
            <a:pPr algn="just"/>
            <a:r>
              <a:rPr lang="fr-FR" sz="1400" dirty="0"/>
              <a:t>Ces patients ne nécessitent pas une hospitalisation, </a:t>
            </a:r>
            <a:r>
              <a:rPr lang="fr-FR" sz="1400" dirty="0" smtClean="0"/>
              <a:t>mais présentent </a:t>
            </a:r>
            <a:r>
              <a:rPr lang="fr-FR" sz="1400" dirty="0"/>
              <a:t>une dépendance importante dans l’accomplissement des gestes de la vie quotidienne et souffrent de vulnérabilités psychiques, économiques et/ou sociales. </a:t>
            </a:r>
            <a:endParaRPr lang="fr-FR" sz="1400" dirty="0" smtClean="0"/>
          </a:p>
          <a:p>
            <a:pPr algn="just"/>
            <a:endParaRPr lang="fr-FR" sz="1400" dirty="0">
              <a:solidFill>
                <a:prstClr val="black"/>
              </a:solidFill>
            </a:endParaRPr>
          </a:p>
          <a:p>
            <a:pPr algn="just"/>
            <a:r>
              <a:rPr lang="fr-FR" sz="1400" b="1" dirty="0">
                <a:ea typeface="Cambria" panose="02040503050406030204" pitchFamily="18" charset="0"/>
              </a:rPr>
              <a:t>Sur le plan opérationnel, l’accompagnement se veut </a:t>
            </a:r>
            <a:r>
              <a:rPr lang="fr-FR" sz="1400" b="1" dirty="0" smtClean="0">
                <a:ea typeface="Cambria" panose="02040503050406030204" pitchFamily="18" charset="0"/>
              </a:rPr>
              <a:t>multidimensionnel : </a:t>
            </a:r>
            <a:r>
              <a:rPr lang="fr-FR" sz="1400" dirty="0" smtClean="0">
                <a:ea typeface="Cambria" panose="02040503050406030204" pitchFamily="18" charset="0"/>
              </a:rPr>
              <a:t>coordination médicale; éducation </a:t>
            </a:r>
            <a:r>
              <a:rPr lang="fr-FR" sz="1400" dirty="0">
                <a:ea typeface="Cambria" panose="02040503050406030204" pitchFamily="18" charset="0"/>
              </a:rPr>
              <a:t>thérapeutique du patient, promotion en santé notamment  via l’approche </a:t>
            </a:r>
            <a:r>
              <a:rPr lang="fr-FR" sz="1400" dirty="0" smtClean="0">
                <a:ea typeface="Cambria" panose="02040503050406030204" pitchFamily="18" charset="0"/>
              </a:rPr>
              <a:t>communautaire, l’éducation </a:t>
            </a:r>
            <a:r>
              <a:rPr lang="fr-FR" sz="1400" dirty="0">
                <a:ea typeface="Cambria" panose="02040503050406030204" pitchFamily="18" charset="0"/>
              </a:rPr>
              <a:t>par les pairs, groupe de supports, </a:t>
            </a:r>
            <a:r>
              <a:rPr lang="fr-FR" sz="1400" dirty="0" smtClean="0">
                <a:ea typeface="Cambria" panose="02040503050406030204" pitchFamily="18" charset="0"/>
              </a:rPr>
              <a:t>participation </a:t>
            </a:r>
            <a:r>
              <a:rPr lang="fr-FR" sz="1400" dirty="0">
                <a:ea typeface="Cambria" panose="02040503050406030204" pitchFamily="18" charset="0"/>
              </a:rPr>
              <a:t>des bénéficiaires aux ateliers et activités organisés par l’ACT </a:t>
            </a:r>
            <a:r>
              <a:rPr lang="fr-FR" sz="1400" dirty="0" smtClean="0">
                <a:ea typeface="Cambria" panose="02040503050406030204" pitchFamily="18" charset="0"/>
              </a:rPr>
              <a:t>; accès </a:t>
            </a:r>
            <a:r>
              <a:rPr lang="fr-FR" sz="1400" dirty="0">
                <a:ea typeface="Cambria" panose="02040503050406030204" pitchFamily="18" charset="0"/>
              </a:rPr>
              <a:t>aux droits, aux prestations et aux dispositifs de droit commun ; </a:t>
            </a:r>
            <a:r>
              <a:rPr lang="fr-FR" sz="1400" dirty="0" smtClean="0">
                <a:ea typeface="Cambria" panose="02040503050406030204" pitchFamily="18" charset="0"/>
              </a:rPr>
              <a:t>aide </a:t>
            </a:r>
            <a:r>
              <a:rPr lang="fr-FR" sz="1400" dirty="0">
                <a:ea typeface="Cambria" panose="02040503050406030204" pitchFamily="18" charset="0"/>
              </a:rPr>
              <a:t>dans les gestes de la vie </a:t>
            </a:r>
            <a:r>
              <a:rPr lang="fr-FR" sz="1400" dirty="0" smtClean="0">
                <a:ea typeface="Cambria" panose="02040503050406030204" pitchFamily="18" charset="0"/>
              </a:rPr>
              <a:t>quotidienne et à l’insertion</a:t>
            </a:r>
            <a:r>
              <a:rPr lang="fr-FR" sz="1400" dirty="0">
                <a:ea typeface="Cambria" panose="02040503050406030204" pitchFamily="18" charset="0"/>
              </a:rPr>
              <a:t> </a:t>
            </a:r>
            <a:r>
              <a:rPr lang="fr-FR" sz="1400" dirty="0" smtClean="0">
                <a:ea typeface="Cambria" panose="02040503050406030204" pitchFamily="18" charset="0"/>
              </a:rPr>
              <a:t>; soutien </a:t>
            </a:r>
            <a:r>
              <a:rPr lang="fr-FR" sz="1400" dirty="0">
                <a:ea typeface="Cambria" panose="02040503050406030204" pitchFamily="18" charset="0"/>
              </a:rPr>
              <a:t>psychologique. </a:t>
            </a:r>
          </a:p>
          <a:p>
            <a:pPr marL="171450" indent="-171450" algn="just">
              <a:buFont typeface="Arial" panose="020B0604020202020204" pitchFamily="34" charset="0"/>
              <a:buChar char="•"/>
            </a:pPr>
            <a:endParaRPr lang="fr-FR" sz="1400" dirty="0">
              <a:ea typeface="Cambria" panose="02040503050406030204" pitchFamily="18" charset="0"/>
            </a:endParaRPr>
          </a:p>
          <a:p>
            <a:pPr marL="171450" indent="-171450" algn="just">
              <a:buFont typeface="Arial" panose="020B0604020202020204" pitchFamily="34" charset="0"/>
              <a:buChar char="•"/>
            </a:pPr>
            <a:r>
              <a:rPr lang="fr-FR" sz="1400" b="1" u="sng" dirty="0"/>
              <a:t>Coût de la place </a:t>
            </a:r>
            <a:r>
              <a:rPr lang="fr-FR" sz="1400" b="1" u="sng" dirty="0" smtClean="0"/>
              <a:t>estimé à </a:t>
            </a:r>
            <a:r>
              <a:rPr lang="fr-FR" sz="1400" b="1" u="sng" dirty="0"/>
              <a:t>8 500€ </a:t>
            </a:r>
            <a:r>
              <a:rPr lang="fr-FR" sz="1400" dirty="0"/>
              <a:t>versus 33 000€ pour une place « d’ACT traditionnelle » avec </a:t>
            </a:r>
            <a:r>
              <a:rPr lang="fr-FR" sz="1400" dirty="0" smtClean="0"/>
              <a:t>logement</a:t>
            </a:r>
            <a:r>
              <a:rPr lang="fr-FR" sz="1400" dirty="0"/>
              <a:t> </a:t>
            </a:r>
            <a:r>
              <a:rPr lang="fr-FR" sz="1400" dirty="0" smtClean="0"/>
              <a:t>(budget à débattre). </a:t>
            </a:r>
            <a:endParaRPr lang="fr-FR" sz="1400" b="1" dirty="0">
              <a:solidFill>
                <a:prstClr val="black"/>
              </a:solidFill>
            </a:endParaRPr>
          </a:p>
        </p:txBody>
      </p:sp>
    </p:spTree>
    <p:extLst>
      <p:ext uri="{BB962C8B-B14F-4D97-AF65-F5344CB8AC3E}">
        <p14:creationId xmlns:p14="http://schemas.microsoft.com/office/powerpoint/2010/main" val="1266414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79513" y="195487"/>
            <a:ext cx="8784976" cy="369332"/>
          </a:xfrm>
          <a:prstGeom prst="rect">
            <a:avLst/>
          </a:prstGeom>
          <a:solidFill>
            <a:srgbClr val="E83647"/>
          </a:solidFill>
        </p:spPr>
        <p:txBody>
          <a:bodyPr wrap="square" rtlCol="0">
            <a:spAutoFit/>
          </a:bodyPr>
          <a:lstStyle/>
          <a:p>
            <a:pPr marL="0" lvl="1" indent="-171446" algn="ctr" defTabSz="685783">
              <a:spcBef>
                <a:spcPts val="750"/>
              </a:spcBef>
              <a:defRPr/>
            </a:pPr>
            <a:r>
              <a:rPr lang="fr-FR" b="1" spc="225" dirty="0">
                <a:solidFill>
                  <a:prstClr val="white"/>
                </a:solidFill>
                <a:latin typeface="Arial" panose="020B0604020202020204" pitchFamily="34" charset="0"/>
                <a:cs typeface="Arial" panose="020B0604020202020204" pitchFamily="34" charset="0"/>
              </a:rPr>
              <a:t>Les</a:t>
            </a: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ACT </a:t>
            </a:r>
            <a:r>
              <a:rPr kumimoji="0" lang="fr-FR" sz="1800" b="1" i="0" u="none" strike="noStrike" kern="1200" cap="none" spc="225"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à domicile </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4645698"/>
            <a:ext cx="1186264" cy="374324"/>
          </a:xfrm>
          <a:prstGeom prst="rect">
            <a:avLst/>
          </a:prstGeom>
        </p:spPr>
      </p:pic>
      <p:sp>
        <p:nvSpPr>
          <p:cNvPr id="5" name="Rectangle 4"/>
          <p:cNvSpPr/>
          <p:nvPr/>
        </p:nvSpPr>
        <p:spPr>
          <a:xfrm>
            <a:off x="827584" y="726470"/>
            <a:ext cx="7776864" cy="4031873"/>
          </a:xfrm>
          <a:prstGeom prst="rect">
            <a:avLst/>
          </a:prstGeom>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La demande des ARS concernant le déploiement de cette expérimentation portait sur divers aspects et devaient permettre :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endParaRPr>
          </a:p>
          <a:p>
            <a:pPr marL="257175" marR="0" lvl="0" indent="-257175" algn="l" defTabSz="3429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l’accompagnement médico-social des personnes vivant dans des zones rurales  éloignées de toute offre de soins;</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endParaRPr>
          </a:p>
          <a:p>
            <a:pPr marL="257175" marR="0" lvl="0" indent="-257175" algn="l" defTabSz="3429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l’accompagnement médico-social des personnes ayant un domicile (de nombreuses demandes de prise en charge émanent des bailleurs sociaux);</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endParaRPr>
          </a:p>
          <a:p>
            <a:pPr marL="257175" marR="0" lvl="0" indent="-257175" algn="l" defTabSz="3429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l’accompagnement à la sortie des résidents d’ACT que ce soit sur un logement ou sur un autre établissement (MAS, FAM, EHPAD…):</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 </a:t>
            </a:r>
          </a:p>
          <a:p>
            <a:pPr marL="257175" marR="0" lvl="0" indent="-257175" algn="l" defTabSz="3429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l’accompagnement médico-social des personnes vivant à la rue (squat, campement);</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endParaRPr>
          </a:p>
          <a:p>
            <a:pPr marL="257175" marR="0" lvl="0" indent="-257175" algn="l" defTabSz="3429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L’accompagnement et la coordination médicale des résidents des structures AHI  de type : CHRS, CHU et </a:t>
            </a:r>
            <a:r>
              <a:rPr kumimoji="0" lang="fr-FR" sz="1600" b="0" i="0" u="none" strike="noStrike" kern="1200" cap="none" spc="0" normalizeH="0" baseline="0" noProof="0" dirty="0" smtClean="0">
                <a:ln>
                  <a:noFill/>
                </a:ln>
                <a:solidFill>
                  <a:prstClr val="black"/>
                </a:solidFill>
                <a:effectLst/>
                <a:uLnTx/>
                <a:uFillTx/>
                <a:latin typeface="Calibri"/>
                <a:ea typeface="Cambria" panose="02040503050406030204" pitchFamily="18" charset="0"/>
                <a:cs typeface="+mn-cs"/>
              </a:rPr>
              <a:t>CADA</a:t>
            </a:r>
            <a:endParaRPr kumimoji="0" lang="fr-FR" sz="16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endParaRPr>
          </a:p>
        </p:txBody>
      </p:sp>
    </p:spTree>
    <p:extLst>
      <p:ext uri="{BB962C8B-B14F-4D97-AF65-F5344CB8AC3E}">
        <p14:creationId xmlns:p14="http://schemas.microsoft.com/office/powerpoint/2010/main" val="2169437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45870" y="726470"/>
            <a:ext cx="7214562" cy="3174202"/>
          </a:xfrm>
          <a:prstGeom prst="rect">
            <a:avLst/>
          </a:prstGeom>
        </p:spPr>
        <p:txBody>
          <a:bodyPr wrap="squar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fr-FR" sz="1800" b="0" i="0" u="sng" strike="noStrike" kern="1200" cap="none" spc="0" normalizeH="0" baseline="0" noProof="0" dirty="0">
                <a:ln>
                  <a:noFill/>
                </a:ln>
                <a:solidFill>
                  <a:prstClr val="black"/>
                </a:solidFill>
                <a:effectLst/>
                <a:uLnTx/>
                <a:uFillTx/>
                <a:latin typeface="Calibri"/>
                <a:ea typeface="Cambria" panose="02040503050406030204" pitchFamily="18" charset="0"/>
                <a:cs typeface="+mn-cs"/>
                <a:sym typeface="Wingdings" panose="05000000000000000000" pitchFamily="2" charset="2"/>
              </a:rPr>
              <a:t>109 personnes accompagnées en 2019 </a:t>
            </a:r>
            <a:r>
              <a:rPr kumimoji="0" lang="fr-FR" sz="18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sym typeface="Wingdings" panose="05000000000000000000" pitchFamily="2" charset="2"/>
              </a:rPr>
              <a:t>: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sym typeface="Wingdings" panose="05000000000000000000" pitchFamily="2" charset="2"/>
            </a:endParaRPr>
          </a:p>
          <a:p>
            <a:pPr marL="257175" marR="0" lvl="0" indent="-257175" algn="l" defTabSz="3429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8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sym typeface="Wingdings" panose="05000000000000000000" pitchFamily="2" charset="2"/>
              </a:rPr>
              <a:t>70% des places installées sont dédiées à des personnes vivant dans leur domicile; </a:t>
            </a:r>
            <a:endParaRPr kumimoji="0" lang="fr-FR" sz="18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endParaRPr kumimoji="0" lang="fr-FR" sz="1600" b="0" i="1" u="none" strike="noStrike" kern="1200" cap="none" spc="0" normalizeH="0" baseline="0" noProof="0" dirty="0">
              <a:ln>
                <a:noFill/>
              </a:ln>
              <a:solidFill>
                <a:srgbClr val="273583"/>
              </a:solidFill>
              <a:effectLst/>
              <a:uLnTx/>
              <a:uFillTx/>
              <a:latin typeface="Calibri"/>
              <a:ea typeface="Cambria" panose="02040503050406030204" pitchFamily="18" charset="0"/>
              <a:cs typeface="+mn-cs"/>
            </a:endParaRPr>
          </a:p>
          <a:p>
            <a:pPr marL="214313" marR="0" lvl="1" indent="-214313" algn="just" defTabSz="342900" rtl="0" eaLnBrk="1" fontAlgn="auto" latinLnBrk="0" hangingPunct="1">
              <a:lnSpc>
                <a:spcPct val="110000"/>
              </a:lnSpc>
              <a:spcBef>
                <a:spcPts val="225"/>
              </a:spcBef>
              <a:spcAft>
                <a:spcPts val="225"/>
              </a:spcAft>
              <a:buClr>
                <a:srgbClr val="002060"/>
              </a:buClr>
              <a:buSzTx/>
              <a:buFont typeface="Wingdings" panose="05000000000000000000" pitchFamily="2" charset="2"/>
              <a:buChar char="Ø"/>
              <a:tabLst/>
              <a:defRPr/>
            </a:pPr>
            <a:r>
              <a:rPr kumimoji="0" lang="fr-FR" sz="18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18% des places dédiées le sont à l’accompagnement de personnes </a:t>
            </a:r>
            <a:r>
              <a:rPr kumimoji="0" lang="fr-FR" sz="1800" b="0" i="0" u="none" strike="noStrike" kern="1200" cap="none" spc="0" normalizeH="0" baseline="0" noProof="0" dirty="0" smtClean="0">
                <a:ln>
                  <a:noFill/>
                </a:ln>
                <a:solidFill>
                  <a:prstClr val="black"/>
                </a:solidFill>
                <a:effectLst/>
                <a:uLnTx/>
                <a:uFillTx/>
                <a:latin typeface="Calibri"/>
                <a:ea typeface="Cambria" panose="02040503050406030204" pitchFamily="18" charset="0"/>
                <a:cs typeface="+mn-cs"/>
              </a:rPr>
              <a:t>prises </a:t>
            </a:r>
            <a:r>
              <a:rPr kumimoji="0" lang="fr-FR" sz="18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en charge dans un établissement social; </a:t>
            </a:r>
          </a:p>
          <a:p>
            <a:pPr marL="214313" marR="0" lvl="1" indent="-214313" algn="just" defTabSz="342900" rtl="0" eaLnBrk="1" fontAlgn="auto" latinLnBrk="0" hangingPunct="1">
              <a:lnSpc>
                <a:spcPct val="110000"/>
              </a:lnSpc>
              <a:spcBef>
                <a:spcPts val="225"/>
              </a:spcBef>
              <a:spcAft>
                <a:spcPts val="225"/>
              </a:spcAft>
              <a:buClr>
                <a:srgbClr val="002060"/>
              </a:buClr>
              <a:buSzTx/>
              <a:buFont typeface="Wingdings" panose="05000000000000000000" pitchFamily="2" charset="2"/>
              <a:buChar char="Ø"/>
              <a:tabLst/>
              <a:defRPr/>
            </a:pPr>
            <a:endParaRPr kumimoji="0" lang="fr-FR" sz="1800" b="0" i="1" u="none" strike="noStrike" kern="1200" cap="none" spc="0" normalizeH="0" baseline="0" noProof="0" dirty="0">
              <a:ln>
                <a:noFill/>
              </a:ln>
              <a:solidFill>
                <a:srgbClr val="273583"/>
              </a:solidFill>
              <a:effectLst/>
              <a:uLnTx/>
              <a:uFillTx/>
              <a:latin typeface="Calibri"/>
              <a:ea typeface="Cambria" panose="02040503050406030204" pitchFamily="18" charset="0"/>
              <a:cs typeface="+mn-cs"/>
            </a:endParaRPr>
          </a:p>
          <a:p>
            <a:pPr marL="214313" marR="0" lvl="1" indent="-214313" algn="just" defTabSz="342900" rtl="0" eaLnBrk="1" fontAlgn="auto" latinLnBrk="0" hangingPunct="1">
              <a:lnSpc>
                <a:spcPct val="110000"/>
              </a:lnSpc>
              <a:spcBef>
                <a:spcPts val="225"/>
              </a:spcBef>
              <a:spcAft>
                <a:spcPts val="225"/>
              </a:spcAft>
              <a:buClr>
                <a:srgbClr val="002060"/>
              </a:buClr>
              <a:buSzTx/>
              <a:buFont typeface="Wingdings" panose="05000000000000000000" pitchFamily="2" charset="2"/>
              <a:buChar char="Ø"/>
              <a:tabLst/>
              <a:defRPr/>
            </a:pPr>
            <a:r>
              <a:rPr kumimoji="0" lang="fr-FR" sz="1800" b="0" i="0" u="none" strike="noStrike" kern="1200" cap="none" spc="0" normalizeH="0" baseline="0" noProof="0" dirty="0">
                <a:ln>
                  <a:noFill/>
                </a:ln>
                <a:solidFill>
                  <a:prstClr val="black"/>
                </a:solidFill>
                <a:effectLst/>
                <a:uLnTx/>
                <a:uFillTx/>
                <a:latin typeface="Calibri"/>
                <a:ea typeface="Cambria" panose="02040503050406030204" pitchFamily="18" charset="0"/>
                <a:cs typeface="+mn-cs"/>
              </a:rPr>
              <a:t>11% des places dédiées à l’accompagnement des personnes  vivant dans un logement précaire (squat, camping, caravane, chez un tiers…). </a:t>
            </a:r>
          </a:p>
        </p:txBody>
      </p:sp>
      <p:sp>
        <p:nvSpPr>
          <p:cNvPr id="5" name="ZoneTexte 4"/>
          <p:cNvSpPr txBox="1"/>
          <p:nvPr/>
        </p:nvSpPr>
        <p:spPr>
          <a:xfrm>
            <a:off x="179513" y="195487"/>
            <a:ext cx="8784976" cy="369332"/>
          </a:xfrm>
          <a:prstGeom prst="rect">
            <a:avLst/>
          </a:prstGeom>
          <a:solidFill>
            <a:srgbClr val="E83647"/>
          </a:solidFill>
        </p:spPr>
        <p:txBody>
          <a:bodyPr wrap="square" rtlCol="0">
            <a:spAutoFit/>
          </a:bodyPr>
          <a:lstStyle/>
          <a:p>
            <a:pPr marL="0" lvl="1" indent="-171446" algn="ctr" defTabSz="685783">
              <a:spcBef>
                <a:spcPts val="750"/>
              </a:spcBef>
              <a:defRPr/>
            </a:pPr>
            <a:r>
              <a:rPr lang="fr-FR" b="1" spc="225" dirty="0">
                <a:solidFill>
                  <a:prstClr val="white"/>
                </a:solidFill>
                <a:latin typeface="Arial" panose="020B0604020202020204" pitchFamily="34" charset="0"/>
                <a:cs typeface="Arial" panose="020B0604020202020204" pitchFamily="34" charset="0"/>
              </a:rPr>
              <a:t>Les</a:t>
            </a: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ACT </a:t>
            </a:r>
            <a:r>
              <a:rPr kumimoji="0" lang="fr-FR" sz="1800" b="1" i="0" u="none" strike="noStrike" kern="1200" cap="none" spc="225"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à domicile </a:t>
            </a: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4645698"/>
            <a:ext cx="1186264" cy="374324"/>
          </a:xfrm>
          <a:prstGeom prst="rect">
            <a:avLst/>
          </a:prstGeom>
        </p:spPr>
      </p:pic>
    </p:spTree>
    <p:extLst>
      <p:ext uri="{BB962C8B-B14F-4D97-AF65-F5344CB8AC3E}">
        <p14:creationId xmlns:p14="http://schemas.microsoft.com/office/powerpoint/2010/main" val="1307982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45870" y="726470"/>
            <a:ext cx="6755130" cy="4010329"/>
          </a:xfrm>
          <a:prstGeom prst="rect">
            <a:avLst/>
          </a:prstGeom>
        </p:spPr>
        <p:txBody>
          <a:bodyPr wrap="square">
            <a:spAutoFit/>
          </a:bodyPr>
          <a:lstStyle/>
          <a:p>
            <a:pPr marL="257175" marR="0" lvl="0" indent="-257175" algn="l" defTabSz="3429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fr-FR" sz="1500" b="1" i="0" u="none" strike="noStrike" kern="1200" cap="none" spc="0" normalizeH="0" baseline="0" noProof="0" dirty="0">
              <a:ln>
                <a:noFill/>
              </a:ln>
              <a:solidFill>
                <a:prstClr val="black"/>
              </a:solidFill>
              <a:effectLst/>
              <a:uLnTx/>
              <a:uFillTx/>
              <a:latin typeface="Calibri"/>
              <a:ea typeface="Cambria" panose="02040503050406030204" pitchFamily="18" charset="0"/>
              <a:cs typeface="+mn-cs"/>
              <a:sym typeface="Wingdings" panose="05000000000000000000" pitchFamily="2" charset="2"/>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endParaRPr kumimoji="0" lang="fr-FR" sz="18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endParaRPr kumimoji="0" lang="fr-FR" sz="18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endParaRPr kumimoji="0" lang="fr-FR" sz="18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endParaRPr kumimoji="0" lang="fr-FR" sz="18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endParaRPr kumimoji="0" lang="fr-FR" sz="18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endParaRPr kumimoji="0" lang="fr-FR" sz="18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r>
              <a:rPr kumimoji="0" lang="fr-FR" sz="18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49 personnes sont sorties du dispositif en 2019 : </a:t>
            </a: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r>
              <a:rPr kumimoji="0" lang="fr-FR" sz="15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-23 personnes sont restées dans leur logement  - 7 ont un intégré un habitat </a:t>
            </a: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r>
              <a:rPr kumimoji="0" lang="fr-FR" sz="15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- 11 ont intégré un ACT classique  - 2 personnes ont été orientées dans un CHRS </a:t>
            </a: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r>
              <a:rPr kumimoji="0" lang="fr-FR" sz="15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- 3 sont restées dans un hébergement provisoire - 1 personne sans solution </a:t>
            </a:r>
            <a:endParaRPr kumimoji="0" lang="fr-FR" sz="1500" b="0" i="0" u="none" strike="noStrike" kern="1200" cap="none" spc="0" normalizeH="0" baseline="0" noProof="0" dirty="0">
              <a:ln>
                <a:noFill/>
              </a:ln>
              <a:solidFill>
                <a:prstClr val="black"/>
              </a:solidFill>
              <a:effectLst/>
              <a:uLnTx/>
              <a:uFillTx/>
              <a:latin typeface="Calibri"/>
              <a:ea typeface="+mn-ea"/>
              <a:cs typeface="+mn-cs"/>
            </a:endParaRPr>
          </a:p>
          <a:p>
            <a:pPr marL="0" marR="0" lvl="1" indent="0" algn="just" defTabSz="342900" rtl="0" eaLnBrk="1" fontAlgn="auto" latinLnBrk="0" hangingPunct="1">
              <a:lnSpc>
                <a:spcPct val="110000"/>
              </a:lnSpc>
              <a:spcBef>
                <a:spcPts val="225"/>
              </a:spcBef>
              <a:spcAft>
                <a:spcPts val="225"/>
              </a:spcAft>
              <a:buClr>
                <a:srgbClr val="002060"/>
              </a:buClr>
              <a:buSzTx/>
              <a:buFontTx/>
              <a:buNone/>
              <a:tabLst/>
              <a:defRPr/>
            </a:pPr>
            <a:r>
              <a:rPr kumimoji="0" lang="fr-FR" sz="15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- 2 </a:t>
            </a:r>
            <a:r>
              <a:rPr kumimoji="0" lang="fr-FR" sz="1500" b="0" i="0" u="none" strike="noStrike" kern="1200" cap="none" spc="0" normalizeH="0" baseline="0" noProof="0" dirty="0" smtClean="0">
                <a:ln>
                  <a:noFill/>
                </a:ln>
                <a:solidFill>
                  <a:prstClr val="black"/>
                </a:solidFill>
                <a:effectLst/>
                <a:uLnTx/>
                <a:uFillTx/>
                <a:latin typeface="Calibri"/>
                <a:ea typeface="+mn-ea"/>
                <a:cs typeface="+mn-cs"/>
                <a:sym typeface="Wingdings" panose="05000000000000000000" pitchFamily="2" charset="2"/>
              </a:rPr>
              <a:t>décès</a:t>
            </a:r>
            <a:endParaRPr kumimoji="0" lang="fr-FR" sz="1500" b="1" i="0" u="sng"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endParaRPr>
          </a:p>
        </p:txBody>
      </p:sp>
      <p:graphicFrame>
        <p:nvGraphicFramePr>
          <p:cNvPr id="6" name="Graphique 5"/>
          <p:cNvGraphicFramePr/>
          <p:nvPr>
            <p:extLst/>
          </p:nvPr>
        </p:nvGraphicFramePr>
        <p:xfrm>
          <a:off x="1245870" y="726470"/>
          <a:ext cx="6195061" cy="2199610"/>
        </p:xfrm>
        <a:graphic>
          <a:graphicData uri="http://schemas.openxmlformats.org/drawingml/2006/chart">
            <c:chart xmlns:c="http://schemas.openxmlformats.org/drawingml/2006/chart" xmlns:r="http://schemas.openxmlformats.org/officeDocument/2006/relationships" r:id="rId3"/>
          </a:graphicData>
        </a:graphic>
      </p:graphicFrame>
      <p:sp>
        <p:nvSpPr>
          <p:cNvPr id="5" name="ZoneTexte 4"/>
          <p:cNvSpPr txBox="1"/>
          <p:nvPr/>
        </p:nvSpPr>
        <p:spPr>
          <a:xfrm>
            <a:off x="179513" y="195487"/>
            <a:ext cx="8784976" cy="369332"/>
          </a:xfrm>
          <a:prstGeom prst="rect">
            <a:avLst/>
          </a:prstGeom>
          <a:solidFill>
            <a:srgbClr val="E83647"/>
          </a:solidFill>
        </p:spPr>
        <p:txBody>
          <a:bodyPr wrap="square" rtlCol="0">
            <a:spAutoFit/>
          </a:bodyPr>
          <a:lstStyle/>
          <a:p>
            <a:pPr marL="0" lvl="1" indent="-171446" algn="ctr" defTabSz="685783">
              <a:spcBef>
                <a:spcPts val="750"/>
              </a:spcBef>
              <a:defRPr/>
            </a:pPr>
            <a:r>
              <a:rPr lang="fr-FR" b="1" spc="225" dirty="0">
                <a:solidFill>
                  <a:prstClr val="white"/>
                </a:solidFill>
                <a:latin typeface="Arial" panose="020B0604020202020204" pitchFamily="34" charset="0"/>
                <a:cs typeface="Arial" panose="020B0604020202020204" pitchFamily="34" charset="0"/>
              </a:rPr>
              <a:t>Les</a:t>
            </a:r>
            <a:r>
              <a:rPr kumimoji="0" lang="fr-FR" sz="1800" b="1" i="0" u="none" strike="noStrike" kern="1200" cap="none" spc="225"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ACT </a:t>
            </a:r>
            <a:r>
              <a:rPr kumimoji="0" lang="fr-FR" sz="1800" b="1" i="0" u="none" strike="noStrike" kern="1200" cap="none" spc="225"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à domicile </a:t>
            </a:r>
          </a:p>
        </p:txBody>
      </p:sp>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4645698"/>
            <a:ext cx="1186264" cy="374324"/>
          </a:xfrm>
          <a:prstGeom prst="rect">
            <a:avLst/>
          </a:prstGeom>
        </p:spPr>
      </p:pic>
    </p:spTree>
    <p:extLst>
      <p:ext uri="{BB962C8B-B14F-4D97-AF65-F5344CB8AC3E}">
        <p14:creationId xmlns:p14="http://schemas.microsoft.com/office/powerpoint/2010/main" val="2937227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Connecteur droit 31"/>
          <p:cNvCxnSpPr/>
          <p:nvPr/>
        </p:nvCxnSpPr>
        <p:spPr>
          <a:xfrm>
            <a:off x="5577416" y="3362229"/>
            <a:ext cx="783" cy="1437060"/>
          </a:xfrm>
          <a:prstGeom prst="line">
            <a:avLst/>
          </a:prstGeom>
          <a:ln/>
        </p:spPr>
        <p:style>
          <a:lnRef idx="1">
            <a:schemeClr val="dk1"/>
          </a:lnRef>
          <a:fillRef idx="0">
            <a:schemeClr val="dk1"/>
          </a:fillRef>
          <a:effectRef idx="0">
            <a:schemeClr val="dk1"/>
          </a:effectRef>
          <a:fontRef idx="minor">
            <a:schemeClr val="tx1"/>
          </a:fontRef>
        </p:style>
      </p:cxnSp>
      <p:cxnSp>
        <p:nvCxnSpPr>
          <p:cNvPr id="31" name="Connecteur droit 30"/>
          <p:cNvCxnSpPr/>
          <p:nvPr/>
        </p:nvCxnSpPr>
        <p:spPr>
          <a:xfrm>
            <a:off x="1033341" y="3313508"/>
            <a:ext cx="13813" cy="1534504"/>
          </a:xfrm>
          <a:prstGeom prst="line">
            <a:avLst/>
          </a:prstGeom>
          <a:ln/>
        </p:spPr>
        <p:style>
          <a:lnRef idx="1">
            <a:schemeClr val="dk1"/>
          </a:lnRef>
          <a:fillRef idx="0">
            <a:schemeClr val="dk1"/>
          </a:fillRef>
          <a:effectRef idx="0">
            <a:schemeClr val="dk1"/>
          </a:effectRef>
          <a:fontRef idx="minor">
            <a:schemeClr val="tx1"/>
          </a:fontRef>
        </p:style>
      </p:cxnSp>
      <p:cxnSp>
        <p:nvCxnSpPr>
          <p:cNvPr id="71" name="Connecteur droit 70"/>
          <p:cNvCxnSpPr/>
          <p:nvPr/>
        </p:nvCxnSpPr>
        <p:spPr>
          <a:xfrm>
            <a:off x="5653601" y="1568995"/>
            <a:ext cx="783" cy="1437060"/>
          </a:xfrm>
          <a:prstGeom prst="line">
            <a:avLst/>
          </a:prstGeom>
          <a:ln/>
        </p:spPr>
        <p:style>
          <a:lnRef idx="1">
            <a:schemeClr val="dk1"/>
          </a:lnRef>
          <a:fillRef idx="0">
            <a:schemeClr val="dk1"/>
          </a:fillRef>
          <a:effectRef idx="0">
            <a:schemeClr val="dk1"/>
          </a:effectRef>
          <a:fontRef idx="minor">
            <a:schemeClr val="tx1"/>
          </a:fontRef>
        </p:style>
      </p:cxnSp>
      <p:cxnSp>
        <p:nvCxnSpPr>
          <p:cNvPr id="67" name="Connecteur droit 66"/>
          <p:cNvCxnSpPr/>
          <p:nvPr/>
        </p:nvCxnSpPr>
        <p:spPr>
          <a:xfrm>
            <a:off x="1019528" y="1591718"/>
            <a:ext cx="13813" cy="1534504"/>
          </a:xfrm>
          <a:prstGeom prst="line">
            <a:avLst/>
          </a:prstGeom>
          <a:ln/>
        </p:spPr>
        <p:style>
          <a:lnRef idx="1">
            <a:schemeClr val="dk1"/>
          </a:lnRef>
          <a:fillRef idx="0">
            <a:schemeClr val="dk1"/>
          </a:fillRef>
          <a:effectRef idx="0">
            <a:schemeClr val="dk1"/>
          </a:effectRef>
          <a:fontRef idx="minor">
            <a:schemeClr val="tx1"/>
          </a:fontRef>
        </p:style>
      </p:cxnSp>
      <p:cxnSp>
        <p:nvCxnSpPr>
          <p:cNvPr id="29" name="Connecteur droit 28"/>
          <p:cNvCxnSpPr/>
          <p:nvPr/>
        </p:nvCxnSpPr>
        <p:spPr>
          <a:xfrm flipH="1">
            <a:off x="3663924" y="1845708"/>
            <a:ext cx="12672" cy="1378058"/>
          </a:xfrm>
          <a:prstGeom prst="line">
            <a:avLst/>
          </a:prstGeom>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2827094" y="822100"/>
            <a:ext cx="1881348" cy="1728148"/>
          </a:xfrm>
          <a:prstGeom prst="rect">
            <a:avLst/>
          </a:prstGeom>
          <a:solidFill>
            <a:schemeClr val="bg1"/>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1375" tIns="30689" rIns="61375" bIns="30689" rtlCol="0" anchor="ctr"/>
          <a:lstStyle/>
          <a:p>
            <a:pPr algn="just" defTabSz="709476">
              <a:defRPr/>
            </a:pPr>
            <a:r>
              <a:rPr lang="fr-FR" sz="1000" b="1" dirty="0" smtClean="0">
                <a:solidFill>
                  <a:prstClr val="black"/>
                </a:solidFill>
                <a:cs typeface="Arial" panose="020B0604020202020204" pitchFamily="34" charset="0"/>
              </a:rPr>
              <a:t>100 places de LHSS</a:t>
            </a:r>
          </a:p>
          <a:p>
            <a:pPr algn="just" defTabSz="709476">
              <a:defRPr/>
            </a:pPr>
            <a:r>
              <a:rPr lang="fr-FR" sz="1000" b="1" dirty="0" smtClean="0">
                <a:solidFill>
                  <a:prstClr val="black"/>
                </a:solidFill>
                <a:cs typeface="Arial" panose="020B0604020202020204" pitchFamily="34" charset="0"/>
              </a:rPr>
              <a:t>1 </a:t>
            </a:r>
            <a:r>
              <a:rPr lang="fr-FR" sz="1000" b="1" dirty="0">
                <a:solidFill>
                  <a:prstClr val="black"/>
                </a:solidFill>
                <a:cs typeface="Arial" panose="020B0604020202020204" pitchFamily="34" charset="0"/>
              </a:rPr>
              <a:t>solution pour chaque femme SDF sortant de </a:t>
            </a:r>
            <a:r>
              <a:rPr lang="fr-FR" sz="1000" b="1" dirty="0" smtClean="0">
                <a:solidFill>
                  <a:prstClr val="black"/>
                </a:solidFill>
                <a:cs typeface="Arial" panose="020B0604020202020204" pitchFamily="34" charset="0"/>
              </a:rPr>
              <a:t>maternité :</a:t>
            </a:r>
            <a:endParaRPr lang="fr-FR" sz="1000" b="1" dirty="0">
              <a:solidFill>
                <a:prstClr val="black"/>
              </a:solidFill>
              <a:cs typeface="Arial" panose="020B0604020202020204" pitchFamily="34" charset="0"/>
            </a:endParaRPr>
          </a:p>
          <a:p>
            <a:pPr marL="171446" indent="-171446" algn="just" defTabSz="709476">
              <a:buFontTx/>
              <a:buChar char="-"/>
              <a:defRPr/>
            </a:pPr>
            <a:r>
              <a:rPr lang="fr-FR" sz="1000" dirty="0" smtClean="0">
                <a:solidFill>
                  <a:prstClr val="black"/>
                </a:solidFill>
                <a:cs typeface="Arial" panose="020B0604020202020204" pitchFamily="34" charset="0"/>
              </a:rPr>
              <a:t>25 places expérimentales </a:t>
            </a:r>
            <a:r>
              <a:rPr lang="fr-FR" sz="1000" dirty="0">
                <a:solidFill>
                  <a:prstClr val="black"/>
                </a:solidFill>
                <a:cs typeface="Arial" panose="020B0604020202020204" pitchFamily="34" charset="0"/>
              </a:rPr>
              <a:t>pour accueillir celles et leurs bébés nécessitant des soins </a:t>
            </a:r>
            <a:r>
              <a:rPr lang="fr-FR" sz="1000" i="1" dirty="0">
                <a:solidFill>
                  <a:prstClr val="black"/>
                </a:solidFill>
                <a:cs typeface="Arial" panose="020B0604020202020204" pitchFamily="34" charset="0"/>
              </a:rPr>
              <a:t>(LHSS)</a:t>
            </a:r>
          </a:p>
          <a:p>
            <a:pPr marL="171446" indent="-171446" algn="just" defTabSz="709476">
              <a:buFontTx/>
              <a:buChar char="-"/>
              <a:defRPr/>
            </a:pPr>
            <a:r>
              <a:rPr lang="fr-FR" sz="1000" dirty="0">
                <a:solidFill>
                  <a:schemeClr val="tx1"/>
                </a:solidFill>
                <a:cs typeface="Arial" panose="020B0604020202020204" pitchFamily="34" charset="0"/>
              </a:rPr>
              <a:t>1500 places d’hébergement créées </a:t>
            </a:r>
            <a:r>
              <a:rPr lang="fr-FR" sz="1000" dirty="0" smtClean="0">
                <a:solidFill>
                  <a:schemeClr val="tx1"/>
                </a:solidFill>
                <a:cs typeface="Arial" panose="020B0604020202020204" pitchFamily="34" charset="0"/>
              </a:rPr>
              <a:t>[Acte 2 de la stratégie pauvreté]</a:t>
            </a:r>
            <a:endParaRPr lang="fr-FR" sz="1000" dirty="0">
              <a:solidFill>
                <a:schemeClr val="tx1"/>
              </a:solidFill>
              <a:cs typeface="Arial" panose="020B0604020202020204" pitchFamily="34" charset="0"/>
            </a:endParaRPr>
          </a:p>
          <a:p>
            <a:pPr algn="just" defTabSz="709476">
              <a:defRPr/>
            </a:pPr>
            <a:endParaRPr lang="fr-FR" sz="1000" i="1" dirty="0">
              <a:solidFill>
                <a:schemeClr val="tx1"/>
              </a:solidFill>
              <a:cs typeface="Arial" panose="020B0604020202020204" pitchFamily="34" charset="0"/>
            </a:endParaRPr>
          </a:p>
        </p:txBody>
      </p:sp>
      <p:sp>
        <p:nvSpPr>
          <p:cNvPr id="14" name="ZoneTexte 13"/>
          <p:cNvSpPr txBox="1"/>
          <p:nvPr/>
        </p:nvSpPr>
        <p:spPr>
          <a:xfrm>
            <a:off x="4582613" y="3932351"/>
            <a:ext cx="2437659" cy="1015663"/>
          </a:xfrm>
          <a:prstGeom prst="rect">
            <a:avLst/>
          </a:prstGeom>
          <a:solidFill>
            <a:schemeClr val="bg1"/>
          </a:solidFill>
          <a:ln w="19050">
            <a:solidFill>
              <a:srgbClr val="FF6600"/>
            </a:solidFill>
          </a:ln>
        </p:spPr>
        <p:txBody>
          <a:bodyPr wrap="square" rtlCol="0">
            <a:spAutoFit/>
          </a:bodyPr>
          <a:lstStyle/>
          <a:p>
            <a:pPr algn="just"/>
            <a:r>
              <a:rPr lang="fr-FR" sz="1000" b="1" dirty="0">
                <a:cs typeface="Arial" panose="020B0604020202020204" pitchFamily="34" charset="0"/>
              </a:rPr>
              <a:t>Meilleur repérage et orientation des personnes avec des problématiques addictives</a:t>
            </a:r>
            <a:r>
              <a:rPr lang="fr-FR" sz="1000" dirty="0">
                <a:cs typeface="Arial" panose="020B0604020202020204" pitchFamily="34" charset="0"/>
              </a:rPr>
              <a:t> au sein d’environ 350 structures hospitalières (</a:t>
            </a:r>
            <a:r>
              <a:rPr lang="fr-FR" sz="1000" i="1" dirty="0">
                <a:cs typeface="Arial" panose="020B0604020202020204" pitchFamily="34" charset="0"/>
              </a:rPr>
              <a:t>ELSA)</a:t>
            </a:r>
          </a:p>
          <a:p>
            <a:pPr algn="just"/>
            <a:endParaRPr lang="fr-FR" sz="1000" dirty="0">
              <a:solidFill>
                <a:schemeClr val="tx1">
                  <a:lumMod val="50000"/>
                  <a:lumOff val="50000"/>
                </a:schemeClr>
              </a:solidFill>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10 millions €</a:t>
            </a:r>
          </a:p>
        </p:txBody>
      </p:sp>
      <p:sp>
        <p:nvSpPr>
          <p:cNvPr id="15" name="ZoneTexte 14"/>
          <p:cNvSpPr txBox="1"/>
          <p:nvPr/>
        </p:nvSpPr>
        <p:spPr>
          <a:xfrm>
            <a:off x="151565" y="822100"/>
            <a:ext cx="2547557" cy="1938992"/>
          </a:xfrm>
          <a:prstGeom prst="rect">
            <a:avLst/>
          </a:prstGeom>
          <a:solidFill>
            <a:schemeClr val="bg1"/>
          </a:solidFill>
          <a:ln w="19050">
            <a:solidFill>
              <a:srgbClr val="E83647"/>
            </a:solidFill>
          </a:ln>
        </p:spPr>
        <p:txBody>
          <a:bodyPr wrap="square" rtlCol="0">
            <a:spAutoFit/>
          </a:bodyPr>
          <a:lstStyle/>
          <a:p>
            <a:pPr algn="just"/>
            <a:r>
              <a:rPr lang="fr-FR" sz="1000" b="1" dirty="0">
                <a:cs typeface="Arial" panose="020B0604020202020204" pitchFamily="34" charset="0"/>
              </a:rPr>
              <a:t>Une prise en charge plus rapide des personnes avec des troubles psychiques :</a:t>
            </a:r>
          </a:p>
          <a:p>
            <a:pPr marL="171446" indent="-171446" algn="just">
              <a:buFontTx/>
              <a:buChar char="-"/>
            </a:pPr>
            <a:r>
              <a:rPr lang="fr-FR" sz="1000" dirty="0">
                <a:cs typeface="Arial" panose="020B0604020202020204" pitchFamily="34" charset="0"/>
              </a:rPr>
              <a:t>un repérage et une prise en charge plus rapides des personnes en souffrance, notamment à la rue et en centre d’hébergement, grâce au renforcement d’équipes mobiles (</a:t>
            </a:r>
            <a:r>
              <a:rPr lang="fr-FR" sz="1000" i="1" dirty="0">
                <a:cs typeface="Arial" panose="020B0604020202020204" pitchFamily="34" charset="0"/>
              </a:rPr>
              <a:t>EMPP</a:t>
            </a:r>
            <a:r>
              <a:rPr lang="fr-FR" sz="1000" dirty="0">
                <a:cs typeface="Arial" panose="020B0604020202020204" pitchFamily="34" charset="0"/>
              </a:rPr>
              <a:t>) et des cellules d’urgences médico-psychologiques </a:t>
            </a:r>
          </a:p>
          <a:p>
            <a:pPr marL="171446" indent="-171446" algn="just">
              <a:buFontTx/>
              <a:buChar char="-"/>
            </a:pPr>
            <a:r>
              <a:rPr lang="fr-FR" sz="1000" dirty="0">
                <a:cs typeface="Arial" panose="020B0604020202020204" pitchFamily="34" charset="0"/>
              </a:rPr>
              <a:t>Un accès facilité aux psychologues (</a:t>
            </a:r>
            <a:r>
              <a:rPr lang="fr-FR" sz="1000" i="1" dirty="0">
                <a:cs typeface="Arial" panose="020B0604020202020204" pitchFamily="34" charset="0"/>
              </a:rPr>
              <a:t>recrutement de 160 psy. en CMP</a:t>
            </a:r>
            <a:r>
              <a:rPr lang="fr-FR" sz="1000" dirty="0">
                <a:cs typeface="Arial" panose="020B0604020202020204" pitchFamily="34" charset="0"/>
              </a:rPr>
              <a:t>)</a:t>
            </a:r>
          </a:p>
          <a:p>
            <a:pPr marL="171446" indent="-171446" algn="just">
              <a:buFontTx/>
              <a:buChar char="-"/>
            </a:pPr>
            <a:endParaRPr lang="fr-FR" sz="1000" dirty="0">
              <a:solidFill>
                <a:schemeClr val="tx1">
                  <a:lumMod val="50000"/>
                  <a:lumOff val="50000"/>
                </a:schemeClr>
              </a:solidFill>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24 millions € dont 14M€ sur Mesure 31</a:t>
            </a:r>
          </a:p>
        </p:txBody>
      </p:sp>
      <p:sp>
        <p:nvSpPr>
          <p:cNvPr id="16" name="ZoneTexte 15"/>
          <p:cNvSpPr txBox="1"/>
          <p:nvPr/>
        </p:nvSpPr>
        <p:spPr>
          <a:xfrm>
            <a:off x="4793624" y="832834"/>
            <a:ext cx="1853401" cy="861774"/>
          </a:xfrm>
          <a:prstGeom prst="rect">
            <a:avLst/>
          </a:prstGeom>
          <a:solidFill>
            <a:schemeClr val="bg1"/>
          </a:solidFill>
          <a:ln w="19050">
            <a:solidFill>
              <a:srgbClr val="00B0F0"/>
            </a:solidFill>
          </a:ln>
        </p:spPr>
        <p:txBody>
          <a:bodyPr wrap="square" rtlCol="0">
            <a:spAutoFit/>
          </a:bodyPr>
          <a:lstStyle/>
          <a:p>
            <a:r>
              <a:rPr lang="fr-FR" sz="1000" b="1" dirty="0">
                <a:cs typeface="Arial" panose="020B0604020202020204" pitchFamily="34" charset="0"/>
              </a:rPr>
              <a:t>Lancement d’actions ciblées sur les territoires pour réduire les inégalités de santé </a:t>
            </a:r>
            <a:r>
              <a:rPr lang="fr-FR" sz="1000" i="1" dirty="0">
                <a:cs typeface="Arial" panose="020B0604020202020204" pitchFamily="34" charset="0"/>
              </a:rPr>
              <a:t>(FIR) </a:t>
            </a:r>
          </a:p>
          <a:p>
            <a:pPr algn="just"/>
            <a:endParaRPr lang="fr-FR" sz="1000" dirty="0">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20 millions €</a:t>
            </a:r>
          </a:p>
        </p:txBody>
      </p:sp>
      <p:sp>
        <p:nvSpPr>
          <p:cNvPr id="69" name="ZoneTexte 68"/>
          <p:cNvSpPr txBox="1"/>
          <p:nvPr/>
        </p:nvSpPr>
        <p:spPr>
          <a:xfrm>
            <a:off x="72613" y="123478"/>
            <a:ext cx="8908611" cy="338554"/>
          </a:xfrm>
          <a:prstGeom prst="rect">
            <a:avLst/>
          </a:prstGeom>
          <a:solidFill>
            <a:srgbClr val="E83647"/>
          </a:solidFill>
        </p:spPr>
        <p:txBody>
          <a:bodyPr wrap="square" rtlCol="0">
            <a:spAutoFit/>
          </a:bodyPr>
          <a:lstStyle/>
          <a:p>
            <a:pPr marL="0" lvl="1" indent="-128585" algn="ctr" defTabSz="514337">
              <a:spcBef>
                <a:spcPts val="563"/>
              </a:spcBef>
              <a:defRPr/>
            </a:pPr>
            <a:r>
              <a:rPr lang="fr-FR" sz="1600" b="1" spc="169" dirty="0" smtClean="0">
                <a:solidFill>
                  <a:prstClr val="white"/>
                </a:solidFill>
                <a:latin typeface="Arial" panose="020B0604020202020204" pitchFamily="34" charset="0"/>
                <a:cs typeface="Arial" panose="020B0604020202020204" pitchFamily="34" charset="0"/>
              </a:rPr>
              <a:t>Calendrier des mesures Inégalités de santé / Soutien psy à la population</a:t>
            </a:r>
            <a:endParaRPr lang="fr-FR" sz="1600" b="1" spc="169" dirty="0">
              <a:solidFill>
                <a:prstClr val="white"/>
              </a:solidFill>
              <a:latin typeface="Arial" panose="020B0604020202020204" pitchFamily="34" charset="0"/>
              <a:cs typeface="Arial" panose="020B0604020202020204" pitchFamily="34" charset="0"/>
            </a:endParaRPr>
          </a:p>
        </p:txBody>
      </p:sp>
      <p:grpSp>
        <p:nvGrpSpPr>
          <p:cNvPr id="3" name="Groupe 2"/>
          <p:cNvGrpSpPr/>
          <p:nvPr/>
        </p:nvGrpSpPr>
        <p:grpSpPr>
          <a:xfrm>
            <a:off x="87060" y="2617517"/>
            <a:ext cx="8991109" cy="1322385"/>
            <a:chOff x="87060" y="2427734"/>
            <a:chExt cx="8991109" cy="1322385"/>
          </a:xfrm>
        </p:grpSpPr>
        <p:sp>
          <p:nvSpPr>
            <p:cNvPr id="8" name="Flèche droite 7"/>
            <p:cNvSpPr/>
            <p:nvPr/>
          </p:nvSpPr>
          <p:spPr>
            <a:xfrm>
              <a:off x="87060" y="2427734"/>
              <a:ext cx="8991109" cy="1322385"/>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p:cNvSpPr txBox="1"/>
            <p:nvPr/>
          </p:nvSpPr>
          <p:spPr>
            <a:xfrm>
              <a:off x="303151" y="2953046"/>
              <a:ext cx="1840118" cy="323165"/>
            </a:xfrm>
            <a:prstGeom prst="rect">
              <a:avLst/>
            </a:prstGeom>
            <a:noFill/>
          </p:spPr>
          <p:txBody>
            <a:bodyPr wrap="square" rtlCol="0">
              <a:spAutoFit/>
            </a:bodyPr>
            <a:lstStyle/>
            <a:p>
              <a:r>
                <a:rPr lang="fr-FR" sz="1500" b="1" dirty="0">
                  <a:solidFill>
                    <a:schemeClr val="bg1"/>
                  </a:solidFill>
                </a:rPr>
                <a:t>Fin Décembre 2020</a:t>
              </a:r>
            </a:p>
          </p:txBody>
        </p:sp>
        <p:sp>
          <p:nvSpPr>
            <p:cNvPr id="11" name="ZoneTexte 10"/>
            <p:cNvSpPr txBox="1"/>
            <p:nvPr/>
          </p:nvSpPr>
          <p:spPr>
            <a:xfrm>
              <a:off x="2859646" y="2965645"/>
              <a:ext cx="1356014" cy="323165"/>
            </a:xfrm>
            <a:prstGeom prst="rect">
              <a:avLst/>
            </a:prstGeom>
            <a:noFill/>
          </p:spPr>
          <p:txBody>
            <a:bodyPr wrap="square" rtlCol="0">
              <a:spAutoFit/>
            </a:bodyPr>
            <a:lstStyle/>
            <a:p>
              <a:r>
                <a:rPr lang="fr-FR" sz="1500" b="1" dirty="0">
                  <a:solidFill>
                    <a:schemeClr val="bg1"/>
                  </a:solidFill>
                </a:rPr>
                <a:t>Janvier  2021 </a:t>
              </a:r>
            </a:p>
          </p:txBody>
        </p:sp>
        <p:sp>
          <p:nvSpPr>
            <p:cNvPr id="12" name="ZoneTexte 11"/>
            <p:cNvSpPr txBox="1"/>
            <p:nvPr/>
          </p:nvSpPr>
          <p:spPr>
            <a:xfrm>
              <a:off x="7168969" y="2953045"/>
              <a:ext cx="1698914" cy="323165"/>
            </a:xfrm>
            <a:prstGeom prst="rect">
              <a:avLst/>
            </a:prstGeom>
            <a:noFill/>
          </p:spPr>
          <p:txBody>
            <a:bodyPr wrap="square" rtlCol="0">
              <a:spAutoFit/>
            </a:bodyPr>
            <a:lstStyle/>
            <a:p>
              <a:r>
                <a:rPr lang="fr-FR" sz="1500" b="1" dirty="0">
                  <a:solidFill>
                    <a:schemeClr val="bg1"/>
                  </a:solidFill>
                </a:rPr>
                <a:t>Avril 2021</a:t>
              </a:r>
            </a:p>
          </p:txBody>
        </p:sp>
        <p:sp>
          <p:nvSpPr>
            <p:cNvPr id="21" name="ZoneTexte 20"/>
            <p:cNvSpPr txBox="1"/>
            <p:nvPr/>
          </p:nvSpPr>
          <p:spPr>
            <a:xfrm>
              <a:off x="4881296" y="2965514"/>
              <a:ext cx="1348312" cy="323165"/>
            </a:xfrm>
            <a:prstGeom prst="rect">
              <a:avLst/>
            </a:prstGeom>
            <a:noFill/>
          </p:spPr>
          <p:txBody>
            <a:bodyPr wrap="square" rtlCol="0">
              <a:spAutoFit/>
            </a:bodyPr>
            <a:lstStyle/>
            <a:p>
              <a:r>
                <a:rPr lang="fr-FR" sz="1500" b="1" dirty="0">
                  <a:solidFill>
                    <a:schemeClr val="bg1"/>
                  </a:solidFill>
                </a:rPr>
                <a:t>Février 2021</a:t>
              </a:r>
            </a:p>
          </p:txBody>
        </p:sp>
      </p:grpSp>
      <p:sp>
        <p:nvSpPr>
          <p:cNvPr id="33" name="ZoneTexte 32"/>
          <p:cNvSpPr txBox="1"/>
          <p:nvPr/>
        </p:nvSpPr>
        <p:spPr>
          <a:xfrm>
            <a:off x="6802009" y="848817"/>
            <a:ext cx="1658757" cy="861774"/>
          </a:xfrm>
          <a:prstGeom prst="rect">
            <a:avLst/>
          </a:prstGeom>
          <a:solidFill>
            <a:schemeClr val="bg1"/>
          </a:solidFill>
          <a:ln w="19050">
            <a:solidFill>
              <a:srgbClr val="00B050"/>
            </a:solidFill>
          </a:ln>
        </p:spPr>
        <p:txBody>
          <a:bodyPr wrap="square" rtlCol="0">
            <a:spAutoFit/>
          </a:bodyPr>
          <a:lstStyle/>
          <a:p>
            <a:pPr algn="just"/>
            <a:r>
              <a:rPr lang="fr-FR" sz="1000" b="1" dirty="0">
                <a:cs typeface="Arial" panose="020B0604020202020204" pitchFamily="34" charset="0"/>
              </a:rPr>
              <a:t>Meilleure prise en charge des patients sans droit </a:t>
            </a:r>
            <a:r>
              <a:rPr lang="fr-FR" sz="1000" dirty="0">
                <a:cs typeface="Arial" panose="020B0604020202020204" pitchFamily="34" charset="0"/>
              </a:rPr>
              <a:t>au sein de 400 hôpitaux (</a:t>
            </a:r>
            <a:r>
              <a:rPr lang="fr-FR" sz="1000" i="1" dirty="0">
                <a:cs typeface="Arial" panose="020B0604020202020204" pitchFamily="34" charset="0"/>
              </a:rPr>
              <a:t>PASS)</a:t>
            </a:r>
          </a:p>
          <a:p>
            <a:pPr algn="just"/>
            <a:endParaRPr lang="fr-FR" sz="1000" dirty="0">
              <a:solidFill>
                <a:schemeClr val="tx1">
                  <a:lumMod val="50000"/>
                  <a:lumOff val="50000"/>
                </a:schemeClr>
              </a:solidFill>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10 millions €</a:t>
            </a:r>
          </a:p>
        </p:txBody>
      </p:sp>
      <p:sp>
        <p:nvSpPr>
          <p:cNvPr id="89" name="ZoneTexte 88"/>
          <p:cNvSpPr txBox="1"/>
          <p:nvPr/>
        </p:nvSpPr>
        <p:spPr>
          <a:xfrm>
            <a:off x="250682" y="4014232"/>
            <a:ext cx="1892586" cy="861774"/>
          </a:xfrm>
          <a:prstGeom prst="rect">
            <a:avLst/>
          </a:prstGeom>
          <a:solidFill>
            <a:schemeClr val="bg1"/>
          </a:solidFill>
          <a:ln w="19050">
            <a:solidFill>
              <a:srgbClr val="00B0F0"/>
            </a:solidFill>
          </a:ln>
        </p:spPr>
        <p:txBody>
          <a:bodyPr wrap="square" rtlCol="0">
            <a:spAutoFit/>
          </a:bodyPr>
          <a:lstStyle/>
          <a:p>
            <a:pPr algn="just"/>
            <a:r>
              <a:rPr lang="fr-FR" sz="1000" b="1" dirty="0">
                <a:latin typeface="+mj-lt"/>
                <a:cs typeface="Arial" panose="020B0604020202020204" pitchFamily="34" charset="0"/>
              </a:rPr>
              <a:t>Prise en compte plus efficiente des inégalités de santé </a:t>
            </a:r>
            <a:r>
              <a:rPr lang="fr-FR" sz="1000" dirty="0">
                <a:latin typeface="+mj-lt"/>
                <a:cs typeface="Arial" panose="020B0604020202020204" pitchFamily="34" charset="0"/>
              </a:rPr>
              <a:t>grâce à une </a:t>
            </a:r>
            <a:r>
              <a:rPr lang="fr-FR" sz="1000" dirty="0">
                <a:cs typeface="Arial" panose="020B0604020202020204" pitchFamily="34" charset="0"/>
              </a:rPr>
              <a:t>information enrichie et la</a:t>
            </a:r>
            <a:r>
              <a:rPr lang="fr-FR" sz="1000" dirty="0">
                <a:latin typeface="+mj-lt"/>
                <a:cs typeface="Arial" panose="020B0604020202020204" pitchFamily="34" charset="0"/>
              </a:rPr>
              <a:t> coordination de tous les acteurs </a:t>
            </a:r>
            <a:r>
              <a:rPr lang="fr-FR" sz="1000" i="1" dirty="0">
                <a:latin typeface="+mj-lt"/>
                <a:cs typeface="Arial" panose="020B0604020202020204" pitchFamily="34" charset="0"/>
              </a:rPr>
              <a:t>(Gouvernance)</a:t>
            </a:r>
          </a:p>
        </p:txBody>
      </p:sp>
      <p:cxnSp>
        <p:nvCxnSpPr>
          <p:cNvPr id="22" name="Connecteur droit 21"/>
          <p:cNvCxnSpPr/>
          <p:nvPr/>
        </p:nvCxnSpPr>
        <p:spPr>
          <a:xfrm>
            <a:off x="7620914" y="1696497"/>
            <a:ext cx="10473" cy="1209378"/>
          </a:xfrm>
          <a:prstGeom prst="line">
            <a:avLst/>
          </a:prstGeom>
          <a:ln/>
        </p:spPr>
        <p:style>
          <a:lnRef idx="1">
            <a:schemeClr val="dk1"/>
          </a:lnRef>
          <a:fillRef idx="0">
            <a:schemeClr val="dk1"/>
          </a:fillRef>
          <a:effectRef idx="0">
            <a:schemeClr val="dk1"/>
          </a:effectRef>
          <a:fontRef idx="minor">
            <a:schemeClr val="tx1"/>
          </a:fontRef>
        </p:style>
      </p:cxnSp>
      <p:sp>
        <p:nvSpPr>
          <p:cNvPr id="20" name="ZoneTexte 19"/>
          <p:cNvSpPr txBox="1"/>
          <p:nvPr/>
        </p:nvSpPr>
        <p:spPr>
          <a:xfrm>
            <a:off x="4793624" y="1923678"/>
            <a:ext cx="1997910" cy="861774"/>
          </a:xfrm>
          <a:prstGeom prst="rect">
            <a:avLst/>
          </a:prstGeom>
          <a:solidFill>
            <a:schemeClr val="bg1"/>
          </a:solidFill>
          <a:ln w="19050">
            <a:solidFill>
              <a:srgbClr val="E83647"/>
            </a:solidFill>
          </a:ln>
        </p:spPr>
        <p:txBody>
          <a:bodyPr wrap="square" rtlCol="0">
            <a:spAutoFit/>
          </a:bodyPr>
          <a:lstStyle/>
          <a:p>
            <a:pPr algn="just"/>
            <a:r>
              <a:rPr lang="fr-FR" sz="1000" b="1" dirty="0">
                <a:cs typeface="Arial" panose="020B0604020202020204" pitchFamily="34" charset="0"/>
              </a:rPr>
              <a:t>Un accès facilité aux psychologues en maisons de santé pluri-professionnelles </a:t>
            </a:r>
            <a:r>
              <a:rPr lang="fr-FR" sz="1000" i="1" dirty="0">
                <a:cs typeface="Arial" panose="020B0604020202020204" pitchFamily="34" charset="0"/>
              </a:rPr>
              <a:t>(FIR) </a:t>
            </a:r>
          </a:p>
          <a:p>
            <a:pPr algn="just"/>
            <a:endParaRPr lang="fr-FR" sz="1000" dirty="0">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12 millions € (Mesure 31)</a:t>
            </a:r>
          </a:p>
        </p:txBody>
      </p:sp>
      <p:sp>
        <p:nvSpPr>
          <p:cNvPr id="2" name="ZoneTexte 1"/>
          <p:cNvSpPr txBox="1"/>
          <p:nvPr/>
        </p:nvSpPr>
        <p:spPr>
          <a:xfrm>
            <a:off x="151564" y="660323"/>
            <a:ext cx="2568001" cy="161777"/>
          </a:xfrm>
          <a:prstGeom prst="rect">
            <a:avLst/>
          </a:prstGeom>
          <a:solidFill>
            <a:srgbClr val="E83647"/>
          </a:solidFill>
        </p:spPr>
        <p:txBody>
          <a:bodyPr wrap="square" rtlCol="0" anchor="ctr" anchorCtr="0">
            <a:noAutofit/>
          </a:bodyPr>
          <a:lstStyle/>
          <a:p>
            <a:pPr algn="ctr"/>
            <a:r>
              <a:rPr lang="fr-FR" sz="1100" b="1" dirty="0" smtClean="0">
                <a:solidFill>
                  <a:schemeClr val="bg1"/>
                </a:solidFill>
              </a:rPr>
              <a:t>PSY</a:t>
            </a:r>
            <a:endParaRPr lang="fr-FR" sz="1100" b="1" dirty="0">
              <a:solidFill>
                <a:schemeClr val="bg1"/>
              </a:solidFill>
            </a:endParaRPr>
          </a:p>
        </p:txBody>
      </p:sp>
      <p:sp>
        <p:nvSpPr>
          <p:cNvPr id="23" name="ZoneTexte 22"/>
          <p:cNvSpPr txBox="1"/>
          <p:nvPr/>
        </p:nvSpPr>
        <p:spPr>
          <a:xfrm>
            <a:off x="4765293" y="1776482"/>
            <a:ext cx="2026242" cy="147196"/>
          </a:xfrm>
          <a:prstGeom prst="rect">
            <a:avLst/>
          </a:prstGeom>
          <a:solidFill>
            <a:srgbClr val="E83647"/>
          </a:solidFill>
        </p:spPr>
        <p:txBody>
          <a:bodyPr wrap="square" rtlCol="0" anchor="ctr" anchorCtr="0">
            <a:noAutofit/>
          </a:bodyPr>
          <a:lstStyle/>
          <a:p>
            <a:pPr algn="ctr"/>
            <a:r>
              <a:rPr lang="fr-FR" sz="1100" b="1" dirty="0" smtClean="0">
                <a:solidFill>
                  <a:schemeClr val="bg1"/>
                </a:solidFill>
              </a:rPr>
              <a:t>PSY</a:t>
            </a:r>
            <a:endParaRPr lang="fr-FR" sz="1100" b="1" dirty="0">
              <a:solidFill>
                <a:schemeClr val="bg1"/>
              </a:solidFill>
            </a:endParaRPr>
          </a:p>
        </p:txBody>
      </p:sp>
      <p:sp>
        <p:nvSpPr>
          <p:cNvPr id="24" name="ZoneTexte 23"/>
          <p:cNvSpPr txBox="1"/>
          <p:nvPr/>
        </p:nvSpPr>
        <p:spPr>
          <a:xfrm>
            <a:off x="2825968" y="673296"/>
            <a:ext cx="1882474" cy="159538"/>
          </a:xfrm>
          <a:prstGeom prst="rect">
            <a:avLst/>
          </a:prstGeom>
          <a:solidFill>
            <a:schemeClr val="accent6">
              <a:lumMod val="50000"/>
            </a:schemeClr>
          </a:solidFill>
        </p:spPr>
        <p:txBody>
          <a:bodyPr wrap="square" rtlCol="0" anchor="ctr" anchorCtr="0">
            <a:noAutofit/>
          </a:bodyPr>
          <a:lstStyle/>
          <a:p>
            <a:pPr algn="ctr"/>
            <a:r>
              <a:rPr lang="fr-FR" sz="1100" b="1" dirty="0" smtClean="0">
                <a:solidFill>
                  <a:schemeClr val="bg1"/>
                </a:solidFill>
              </a:rPr>
              <a:t>SDF</a:t>
            </a:r>
            <a:endParaRPr lang="fr-FR" sz="1100" b="1" dirty="0">
              <a:solidFill>
                <a:schemeClr val="bg1"/>
              </a:solidFill>
            </a:endParaRPr>
          </a:p>
        </p:txBody>
      </p:sp>
      <p:sp>
        <p:nvSpPr>
          <p:cNvPr id="25" name="ZoneTexte 24"/>
          <p:cNvSpPr txBox="1"/>
          <p:nvPr/>
        </p:nvSpPr>
        <p:spPr>
          <a:xfrm>
            <a:off x="4779087" y="671191"/>
            <a:ext cx="1882474" cy="159538"/>
          </a:xfrm>
          <a:prstGeom prst="rect">
            <a:avLst/>
          </a:prstGeom>
          <a:solidFill>
            <a:srgbClr val="00B0F0"/>
          </a:solidFill>
        </p:spPr>
        <p:txBody>
          <a:bodyPr wrap="square" rtlCol="0" anchor="ctr" anchorCtr="0">
            <a:noAutofit/>
          </a:bodyPr>
          <a:lstStyle/>
          <a:p>
            <a:pPr algn="ctr"/>
            <a:r>
              <a:rPr lang="fr-FR" sz="1100" b="1" dirty="0" smtClean="0">
                <a:solidFill>
                  <a:schemeClr val="bg1"/>
                </a:solidFill>
              </a:rPr>
              <a:t>INEGALITES DE SANTE</a:t>
            </a:r>
            <a:endParaRPr lang="fr-FR" sz="1100" b="1" dirty="0">
              <a:solidFill>
                <a:schemeClr val="bg1"/>
              </a:solidFill>
            </a:endParaRPr>
          </a:p>
        </p:txBody>
      </p:sp>
      <p:sp>
        <p:nvSpPr>
          <p:cNvPr id="26" name="ZoneTexte 25"/>
          <p:cNvSpPr txBox="1"/>
          <p:nvPr/>
        </p:nvSpPr>
        <p:spPr>
          <a:xfrm>
            <a:off x="241254" y="3854694"/>
            <a:ext cx="1902014" cy="178454"/>
          </a:xfrm>
          <a:prstGeom prst="rect">
            <a:avLst/>
          </a:prstGeom>
          <a:solidFill>
            <a:srgbClr val="00B0F0"/>
          </a:solidFill>
        </p:spPr>
        <p:txBody>
          <a:bodyPr wrap="square" rtlCol="0" anchor="ctr" anchorCtr="0">
            <a:noAutofit/>
          </a:bodyPr>
          <a:lstStyle/>
          <a:p>
            <a:pPr algn="ctr"/>
            <a:r>
              <a:rPr lang="fr-FR" sz="1100" b="1" dirty="0" smtClean="0">
                <a:solidFill>
                  <a:schemeClr val="bg1"/>
                </a:solidFill>
              </a:rPr>
              <a:t>INEGALITES DE SANTE</a:t>
            </a:r>
            <a:endParaRPr lang="fr-FR" sz="1100" b="1" dirty="0">
              <a:solidFill>
                <a:schemeClr val="bg1"/>
              </a:solidFill>
            </a:endParaRPr>
          </a:p>
        </p:txBody>
      </p:sp>
      <p:sp>
        <p:nvSpPr>
          <p:cNvPr id="27" name="ZoneTexte 26"/>
          <p:cNvSpPr txBox="1"/>
          <p:nvPr/>
        </p:nvSpPr>
        <p:spPr>
          <a:xfrm>
            <a:off x="4582612" y="3780818"/>
            <a:ext cx="2437659" cy="159084"/>
          </a:xfrm>
          <a:prstGeom prst="rect">
            <a:avLst/>
          </a:prstGeom>
          <a:solidFill>
            <a:srgbClr val="FF6600"/>
          </a:solidFill>
        </p:spPr>
        <p:txBody>
          <a:bodyPr wrap="square" rtlCol="0" anchor="ctr" anchorCtr="0">
            <a:noAutofit/>
          </a:bodyPr>
          <a:lstStyle/>
          <a:p>
            <a:pPr algn="ctr"/>
            <a:r>
              <a:rPr lang="fr-FR" sz="1100" b="1" dirty="0" smtClean="0">
                <a:solidFill>
                  <a:schemeClr val="bg1"/>
                </a:solidFill>
              </a:rPr>
              <a:t>ADDICTO</a:t>
            </a:r>
            <a:endParaRPr lang="fr-FR" sz="1100" b="1" dirty="0">
              <a:solidFill>
                <a:schemeClr val="bg1"/>
              </a:solidFill>
            </a:endParaRPr>
          </a:p>
        </p:txBody>
      </p:sp>
      <p:sp>
        <p:nvSpPr>
          <p:cNvPr id="28" name="ZoneTexte 27"/>
          <p:cNvSpPr txBox="1"/>
          <p:nvPr/>
        </p:nvSpPr>
        <p:spPr>
          <a:xfrm>
            <a:off x="6804248" y="699542"/>
            <a:ext cx="1656518" cy="149275"/>
          </a:xfrm>
          <a:prstGeom prst="rect">
            <a:avLst/>
          </a:prstGeom>
          <a:solidFill>
            <a:srgbClr val="00B050"/>
          </a:solidFill>
        </p:spPr>
        <p:txBody>
          <a:bodyPr wrap="square" rtlCol="0" anchor="ctr" anchorCtr="0">
            <a:noAutofit/>
          </a:bodyPr>
          <a:lstStyle/>
          <a:p>
            <a:pPr algn="ctr"/>
            <a:r>
              <a:rPr lang="fr-FR" sz="1100" b="1" dirty="0" smtClean="0">
                <a:solidFill>
                  <a:schemeClr val="bg1"/>
                </a:solidFill>
              </a:rPr>
              <a:t>PATIENTS SANS DROITS</a:t>
            </a:r>
            <a:endParaRPr lang="fr-FR" sz="1100" b="1" dirty="0">
              <a:solidFill>
                <a:schemeClr val="bg1"/>
              </a:solidFill>
            </a:endParaRPr>
          </a:p>
        </p:txBody>
      </p:sp>
    </p:spTree>
    <p:extLst>
      <p:ext uri="{BB962C8B-B14F-4D97-AF65-F5344CB8AC3E}">
        <p14:creationId xmlns:p14="http://schemas.microsoft.com/office/powerpoint/2010/main" val="2961874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Les équipes mobiles santé précarité</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192212" y="627534"/>
            <a:ext cx="8424936" cy="5078313"/>
          </a:xfrm>
          <a:prstGeom prst="rect">
            <a:avLst/>
          </a:prstGeom>
        </p:spPr>
        <p:txBody>
          <a:bodyPr wrap="square">
            <a:spAutoFit/>
          </a:bodyPr>
          <a:lstStyle/>
          <a:p>
            <a:pPr marL="342900" lvl="1" algn="just" defTabSz="685800">
              <a:defRPr/>
            </a:pPr>
            <a:endParaRPr lang="fr-FR" sz="1200" dirty="0">
              <a:solidFill>
                <a:srgbClr val="E83647"/>
              </a:solidFill>
            </a:endParaRPr>
          </a:p>
          <a:p>
            <a:pPr marL="514350" lvl="1" indent="-171450" algn="just" defTabSz="685800">
              <a:buFont typeface="Arial" panose="020B0604020202020204" pitchFamily="34" charset="0"/>
              <a:buChar char="•"/>
              <a:defRPr/>
            </a:pPr>
            <a:r>
              <a:rPr lang="fr-FR" sz="1600" b="1" dirty="0" smtClean="0"/>
              <a:t>Objectif </a:t>
            </a:r>
            <a:r>
              <a:rPr lang="fr-FR" sz="1600" b="1" dirty="0"/>
              <a:t>visé :  </a:t>
            </a:r>
            <a:r>
              <a:rPr lang="fr-FR" sz="1600" b="1" dirty="0">
                <a:solidFill>
                  <a:srgbClr val="E83647"/>
                </a:solidFill>
              </a:rPr>
              <a:t>faciliter la mise en œuvre de démarche d’ « aller vers » en permettant à une structure non médico-sociale de déployer une offre médico-sociale mobile financée de façon pérenne</a:t>
            </a:r>
          </a:p>
          <a:p>
            <a:pPr marL="514350" lvl="1" indent="-171450" algn="just" defTabSz="685800">
              <a:buFont typeface="Arial" panose="020B0604020202020204" pitchFamily="34" charset="0"/>
              <a:buChar char="•"/>
              <a:defRPr/>
            </a:pPr>
            <a:endParaRPr lang="fr-FR" sz="1200" dirty="0" smtClean="0">
              <a:solidFill>
                <a:prstClr val="black"/>
              </a:solidFill>
            </a:endParaRPr>
          </a:p>
          <a:p>
            <a:pPr marL="514350" lvl="1" indent="-171450" algn="just" defTabSz="685800">
              <a:buFont typeface="Arial" panose="020B0604020202020204" pitchFamily="34" charset="0"/>
              <a:buChar char="•"/>
              <a:defRPr/>
            </a:pPr>
            <a:r>
              <a:rPr lang="fr-FR" sz="1600" dirty="0" smtClean="0">
                <a:solidFill>
                  <a:prstClr val="black"/>
                </a:solidFill>
              </a:rPr>
              <a:t>Situation </a:t>
            </a:r>
            <a:r>
              <a:rPr lang="fr-FR" sz="1600" dirty="0">
                <a:solidFill>
                  <a:prstClr val="black"/>
                </a:solidFill>
              </a:rPr>
              <a:t>actuelle :</a:t>
            </a:r>
          </a:p>
          <a:p>
            <a:pPr marL="800100" lvl="2" algn="just" defTabSz="685800">
              <a:defRPr/>
            </a:pPr>
            <a:r>
              <a:rPr lang="fr-FR" sz="1600" dirty="0">
                <a:solidFill>
                  <a:prstClr val="black"/>
                </a:solidFill>
              </a:rPr>
              <a:t>Il existe des équipes mobiles médicalisées qui ne sont rattachées ni à un LHSS, ni un ACT, ni à aucune autre structure médico-sociale. Par exemple des CHRS peuvent aujourd’hui avoir des équipes mobiles médicalisées. Pour la partie soins, les structures se font financer par le FIR : c’est le seul vecteur de financement possible pour les ARS.</a:t>
            </a:r>
          </a:p>
          <a:p>
            <a:pPr marL="800100" lvl="2" algn="just" defTabSz="685800">
              <a:defRPr/>
            </a:pPr>
            <a:r>
              <a:rPr lang="fr-FR" sz="1600" dirty="0">
                <a:solidFill>
                  <a:prstClr val="black"/>
                </a:solidFill>
              </a:rPr>
              <a:t>Le financement des équipes mobiles médicalisées n’est donc pas sécurisé.</a:t>
            </a:r>
          </a:p>
          <a:p>
            <a:pPr marL="514350" lvl="1" indent="-171450" algn="just" defTabSz="685800">
              <a:buFont typeface="Arial" panose="020B0604020202020204" pitchFamily="34" charset="0"/>
              <a:buChar char="•"/>
              <a:defRPr/>
            </a:pPr>
            <a:endParaRPr lang="fr-FR" sz="1600" dirty="0">
              <a:solidFill>
                <a:prstClr val="black"/>
              </a:solidFill>
            </a:endParaRPr>
          </a:p>
          <a:p>
            <a:pPr marL="514350" lvl="1" indent="-171450" algn="just" defTabSz="685800">
              <a:buFont typeface="Arial" panose="020B0604020202020204" pitchFamily="34" charset="0"/>
              <a:buChar char="•"/>
              <a:defRPr/>
            </a:pPr>
            <a:r>
              <a:rPr lang="fr-FR" sz="1600" b="1" dirty="0">
                <a:solidFill>
                  <a:prstClr val="black"/>
                </a:solidFill>
              </a:rPr>
              <a:t>Projet de décret en préparation pour créer une nouvelle catégorie d’ESMS : </a:t>
            </a:r>
            <a:r>
              <a:rPr lang="fr-FR" sz="1600" dirty="0">
                <a:solidFill>
                  <a:prstClr val="black"/>
                </a:solidFill>
              </a:rPr>
              <a:t>structures déployant une offre médico-sociale mobile détentrices d’une autorisation de fonctionnement pour cette seule activité d’aller vers</a:t>
            </a:r>
          </a:p>
          <a:p>
            <a:pPr marL="514350" lvl="1" indent="-171450" algn="just" defTabSz="685800">
              <a:buFont typeface="Arial" panose="020B0604020202020204" pitchFamily="34" charset="0"/>
              <a:buChar char="•"/>
              <a:defRPr/>
            </a:pPr>
            <a:r>
              <a:rPr lang="fr-FR" sz="1600" b="1" dirty="0">
                <a:solidFill>
                  <a:prstClr val="black"/>
                </a:solidFill>
              </a:rPr>
              <a:t>Cahier des charges à élaborer en parallèle</a:t>
            </a:r>
          </a:p>
          <a:p>
            <a:pPr marL="342900" lvl="1" algn="just" defTabSz="685800">
              <a:defRPr/>
            </a:pPr>
            <a:endParaRPr lang="fr-FR" sz="1600" dirty="0">
              <a:solidFill>
                <a:prstClr val="black"/>
              </a:solidFill>
            </a:endParaRPr>
          </a:p>
          <a:p>
            <a:pPr marL="514350" lvl="1" indent="-171450" algn="just" defTabSz="685800">
              <a:buFont typeface="Arial" panose="020B0604020202020204" pitchFamily="34" charset="0"/>
              <a:buChar char="•"/>
              <a:defRPr/>
            </a:pPr>
            <a:r>
              <a:rPr lang="fr-FR" sz="1600" dirty="0">
                <a:solidFill>
                  <a:prstClr val="black"/>
                </a:solidFill>
              </a:rPr>
              <a:t>Structures financées par l’ONDAM </a:t>
            </a:r>
            <a:r>
              <a:rPr lang="fr-FR" sz="1600" dirty="0" smtClean="0">
                <a:solidFill>
                  <a:prstClr val="black"/>
                </a:solidFill>
              </a:rPr>
              <a:t>spécifique </a:t>
            </a:r>
            <a:r>
              <a:rPr lang="fr-FR" sz="1600" dirty="0" smtClean="0">
                <a:solidFill>
                  <a:srgbClr val="0070C0"/>
                </a:solidFill>
              </a:rPr>
              <a:t>à hauteur de 22M€ en 2021-22 </a:t>
            </a:r>
            <a:r>
              <a:rPr lang="fr-FR" sz="1200" dirty="0" smtClean="0">
                <a:solidFill>
                  <a:srgbClr val="0070C0"/>
                </a:solidFill>
              </a:rPr>
              <a:t>(avec LHSS mobiles)</a:t>
            </a:r>
            <a:endParaRPr lang="fr-FR" sz="1200" dirty="0">
              <a:solidFill>
                <a:srgbClr val="0070C0"/>
              </a:solidFill>
            </a:endParaRPr>
          </a:p>
          <a:p>
            <a:pPr marL="514350" lvl="1" indent="-171450" algn="just" defTabSz="685800">
              <a:buFont typeface="Arial" panose="020B0604020202020204" pitchFamily="34" charset="0"/>
              <a:buChar char="•"/>
              <a:defRPr/>
            </a:pPr>
            <a:endParaRPr lang="fr-FR" sz="1200" dirty="0">
              <a:solidFill>
                <a:prstClr val="black"/>
              </a:solidFill>
            </a:endParaRPr>
          </a:p>
          <a:p>
            <a:pPr marL="214313" indent="-214313" algn="just" defTabSz="685800">
              <a:buFont typeface="Arial" panose="020B0604020202020204" pitchFamily="34" charset="0"/>
              <a:buChar char="•"/>
              <a:defRPr/>
            </a:pPr>
            <a:endParaRPr lang="fr-FR" sz="1600" b="1" dirty="0">
              <a:solidFill>
                <a:srgbClr val="E83647"/>
              </a:solidFill>
            </a:endParaRPr>
          </a:p>
          <a:p>
            <a:pPr algn="just" defTabSz="685800">
              <a:defRPr/>
            </a:pPr>
            <a:endParaRPr lang="fr-FR" sz="1600" dirty="0">
              <a:solidFill>
                <a:prstClr val="black"/>
              </a:solidFill>
            </a:endParaRPr>
          </a:p>
        </p:txBody>
      </p:sp>
    </p:spTree>
    <p:extLst>
      <p:ext uri="{BB962C8B-B14F-4D97-AF65-F5344CB8AC3E}">
        <p14:creationId xmlns:p14="http://schemas.microsoft.com/office/powerpoint/2010/main" val="886183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646331"/>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a:solidFill>
                  <a:prstClr val="white"/>
                </a:solidFill>
                <a:latin typeface="Arial" panose="020B0604020202020204" pitchFamily="34" charset="0"/>
                <a:cs typeface="Arial" panose="020B0604020202020204" pitchFamily="34" charset="0"/>
              </a:rPr>
              <a:t>Services de soins infirmiers à domicile (SSIAD) spécialisé Précarité </a:t>
            </a:r>
          </a:p>
        </p:txBody>
      </p:sp>
      <p:sp>
        <p:nvSpPr>
          <p:cNvPr id="8" name="Rectangle 7"/>
          <p:cNvSpPr/>
          <p:nvPr/>
        </p:nvSpPr>
        <p:spPr>
          <a:xfrm>
            <a:off x="179512" y="771550"/>
            <a:ext cx="8568952" cy="4370427"/>
          </a:xfrm>
          <a:prstGeom prst="rect">
            <a:avLst/>
          </a:prstGeom>
        </p:spPr>
        <p:txBody>
          <a:bodyPr wrap="square">
            <a:spAutoFit/>
          </a:bodyPr>
          <a:lstStyle/>
          <a:p>
            <a:pPr marL="514350" lvl="1" indent="-171450" algn="just" defTabSz="685800">
              <a:buFont typeface="Arial" panose="020B0604020202020204" pitchFamily="34" charset="0"/>
              <a:buChar char="•"/>
              <a:defRPr/>
            </a:pPr>
            <a:endParaRPr lang="fr-FR" sz="1200" b="1" dirty="0">
              <a:solidFill>
                <a:prstClr val="black"/>
              </a:solidFill>
            </a:endParaRPr>
          </a:p>
          <a:p>
            <a:pPr marL="514350" lvl="1" indent="-171450" algn="just" defTabSz="685800">
              <a:buFont typeface="Arial" panose="020B0604020202020204" pitchFamily="34" charset="0"/>
              <a:buChar char="•"/>
              <a:defRPr/>
            </a:pPr>
            <a:r>
              <a:rPr lang="fr-FR" sz="1400" dirty="0" smtClean="0">
                <a:solidFill>
                  <a:prstClr val="black"/>
                </a:solidFill>
              </a:rPr>
              <a:t>Intervention dans </a:t>
            </a:r>
            <a:r>
              <a:rPr lang="fr-FR" sz="1400" dirty="0">
                <a:solidFill>
                  <a:prstClr val="black"/>
                </a:solidFill>
              </a:rPr>
              <a:t>les structures d’hébergement, les lieux de vie alternatifs, ou sur les </a:t>
            </a:r>
            <a:r>
              <a:rPr lang="fr-FR" sz="1400" dirty="0" smtClean="0">
                <a:solidFill>
                  <a:prstClr val="black"/>
                </a:solidFill>
              </a:rPr>
              <a:t>campements</a:t>
            </a:r>
          </a:p>
          <a:p>
            <a:pPr marL="342900" lvl="1" algn="just" defTabSz="685800">
              <a:defRPr/>
            </a:pPr>
            <a:endParaRPr lang="fr-FR" sz="1400" dirty="0" smtClean="0">
              <a:solidFill>
                <a:prstClr val="black"/>
              </a:solidFill>
            </a:endParaRPr>
          </a:p>
          <a:p>
            <a:pPr marL="514350" lvl="1" indent="-171450" algn="just" defTabSz="685800">
              <a:buFont typeface="Arial" panose="020B0604020202020204" pitchFamily="34" charset="0"/>
              <a:buChar char="•"/>
              <a:defRPr/>
            </a:pPr>
            <a:r>
              <a:rPr lang="fr-FR" sz="1400" dirty="0" smtClean="0">
                <a:solidFill>
                  <a:prstClr val="black"/>
                </a:solidFill>
              </a:rPr>
              <a:t>Réponse aux </a:t>
            </a:r>
            <a:r>
              <a:rPr lang="fr-FR" sz="1400" dirty="0">
                <a:solidFill>
                  <a:prstClr val="black"/>
                </a:solidFill>
              </a:rPr>
              <a:t>problématiques spécifiques du public personnes accueillies dans les structures d’accueil, d’hébergement et d’insertion : </a:t>
            </a:r>
            <a:r>
              <a:rPr lang="fr-FR" sz="1400" i="1" dirty="0">
                <a:solidFill>
                  <a:prstClr val="black"/>
                </a:solidFill>
              </a:rPr>
              <a:t>hygiène, interaction des difficultés liées aux addictions, inconstance dans la démarche de soins, temps d’intervention allongé, mise en place d’une relation de confiance, etc. </a:t>
            </a:r>
            <a:r>
              <a:rPr lang="fr-FR" sz="1400" i="1" dirty="0" smtClean="0">
                <a:solidFill>
                  <a:prstClr val="black"/>
                </a:solidFill>
              </a:rPr>
              <a:t> </a:t>
            </a:r>
            <a:endParaRPr lang="fr-FR" sz="1400" i="1" dirty="0">
              <a:solidFill>
                <a:prstClr val="black"/>
              </a:solidFill>
            </a:endParaRPr>
          </a:p>
          <a:p>
            <a:pPr marL="342900" lvl="1" algn="just" defTabSz="685800">
              <a:defRPr/>
            </a:pPr>
            <a:r>
              <a:rPr lang="fr-FR" sz="1400" i="1" dirty="0" smtClean="0">
                <a:solidFill>
                  <a:prstClr val="black"/>
                </a:solidFill>
                <a:sym typeface="Wingdings" panose="05000000000000000000" pitchFamily="2" charset="2"/>
              </a:rPr>
              <a:t>    </a:t>
            </a:r>
            <a:r>
              <a:rPr lang="fr-FR" sz="1400" dirty="0" smtClean="0">
                <a:solidFill>
                  <a:prstClr val="black"/>
                </a:solidFill>
                <a:sym typeface="Wingdings" panose="05000000000000000000" pitchFamily="2" charset="2"/>
              </a:rPr>
              <a:t> </a:t>
            </a:r>
            <a:r>
              <a:rPr lang="fr-FR" sz="1400" dirty="0" smtClean="0">
                <a:solidFill>
                  <a:prstClr val="black"/>
                </a:solidFill>
              </a:rPr>
              <a:t>Ces </a:t>
            </a:r>
            <a:r>
              <a:rPr lang="fr-FR" sz="1400" dirty="0">
                <a:solidFill>
                  <a:prstClr val="black"/>
                </a:solidFill>
              </a:rPr>
              <a:t>problématiques rendent en effet inopérante l’intervention en relais par des SSIAD classiques ou </a:t>
            </a:r>
            <a:r>
              <a:rPr lang="fr-FR" sz="1400" dirty="0" smtClean="0">
                <a:solidFill>
                  <a:prstClr val="black"/>
                </a:solidFill>
              </a:rPr>
              <a:t>par</a:t>
            </a:r>
          </a:p>
          <a:p>
            <a:pPr marL="342900" lvl="1" algn="just" defTabSz="685800">
              <a:defRPr/>
            </a:pPr>
            <a:r>
              <a:rPr lang="fr-FR" sz="1400" dirty="0">
                <a:solidFill>
                  <a:prstClr val="black"/>
                </a:solidFill>
              </a:rPr>
              <a:t> </a:t>
            </a:r>
            <a:r>
              <a:rPr lang="fr-FR" sz="1400" dirty="0" smtClean="0">
                <a:solidFill>
                  <a:prstClr val="black"/>
                </a:solidFill>
              </a:rPr>
              <a:t>   l’offre </a:t>
            </a:r>
            <a:r>
              <a:rPr lang="fr-FR" sz="1400" dirty="0">
                <a:solidFill>
                  <a:prstClr val="black"/>
                </a:solidFill>
              </a:rPr>
              <a:t>infirmière </a:t>
            </a:r>
            <a:r>
              <a:rPr lang="fr-FR" sz="1400" dirty="0" smtClean="0">
                <a:solidFill>
                  <a:prstClr val="black"/>
                </a:solidFill>
              </a:rPr>
              <a:t>libérale</a:t>
            </a:r>
          </a:p>
          <a:p>
            <a:pPr marL="514350" lvl="1" indent="-171450" algn="just" defTabSz="685800">
              <a:buFont typeface="Arial" panose="020B0604020202020204" pitchFamily="34" charset="0"/>
              <a:buChar char="•"/>
              <a:defRPr/>
            </a:pPr>
            <a:endParaRPr lang="fr-FR" sz="1400" dirty="0" smtClean="0">
              <a:solidFill>
                <a:prstClr val="black"/>
              </a:solidFill>
            </a:endParaRPr>
          </a:p>
          <a:p>
            <a:pPr marL="514350" lvl="1" indent="-171450" algn="just" defTabSz="685800">
              <a:buFont typeface="Arial" panose="020B0604020202020204" pitchFamily="34" charset="0"/>
              <a:buChar char="•"/>
              <a:defRPr/>
            </a:pPr>
            <a:r>
              <a:rPr lang="fr-FR" sz="1400" dirty="0" smtClean="0">
                <a:solidFill>
                  <a:prstClr val="black"/>
                </a:solidFill>
              </a:rPr>
              <a:t>Dispositif qui s’inscrit dans </a:t>
            </a:r>
            <a:r>
              <a:rPr lang="fr-FR" sz="1400" dirty="0">
                <a:solidFill>
                  <a:prstClr val="black"/>
                </a:solidFill>
              </a:rPr>
              <a:t>les démarches d</a:t>
            </a:r>
            <a:r>
              <a:rPr lang="fr-FR" sz="1400" i="1" dirty="0">
                <a:solidFill>
                  <a:prstClr val="black"/>
                </a:solidFill>
              </a:rPr>
              <a:t>’« aller vers </a:t>
            </a:r>
            <a:r>
              <a:rPr lang="fr-FR" sz="1400" dirty="0">
                <a:solidFill>
                  <a:prstClr val="black"/>
                </a:solidFill>
              </a:rPr>
              <a:t>» consistant à approcher le soin de la personne, a fortiori pour une population qui n’exprime pas son besoin (ou tout son besoin) en soins, qui se trouve dans le renoncement ou le refus de soins et/ou avec de nombreux cas d’inobservance des </a:t>
            </a:r>
            <a:r>
              <a:rPr lang="fr-FR" sz="1400" dirty="0" smtClean="0">
                <a:solidFill>
                  <a:prstClr val="black"/>
                </a:solidFill>
              </a:rPr>
              <a:t>traitements</a:t>
            </a:r>
          </a:p>
          <a:p>
            <a:pPr marL="342900" lvl="1" algn="just" defTabSz="685800">
              <a:defRPr/>
            </a:pPr>
            <a:endParaRPr lang="fr-FR" sz="1400" dirty="0">
              <a:solidFill>
                <a:prstClr val="black"/>
              </a:solidFill>
            </a:endParaRPr>
          </a:p>
          <a:p>
            <a:pPr marL="514350" lvl="1" indent="-171450" algn="just" defTabSz="685800">
              <a:buFont typeface="Arial" panose="020B0604020202020204" pitchFamily="34" charset="0"/>
              <a:buChar char="•"/>
              <a:defRPr/>
            </a:pPr>
            <a:r>
              <a:rPr lang="fr-FR" sz="1400" dirty="0" smtClean="0">
                <a:solidFill>
                  <a:prstClr val="black"/>
                </a:solidFill>
              </a:rPr>
              <a:t>Un déploiement des </a:t>
            </a:r>
            <a:r>
              <a:rPr lang="fr-FR" sz="1400" dirty="0">
                <a:solidFill>
                  <a:prstClr val="black"/>
                </a:solidFill>
              </a:rPr>
              <a:t>SSIAD </a:t>
            </a:r>
            <a:r>
              <a:rPr lang="fr-FR" sz="1400" dirty="0" smtClean="0">
                <a:solidFill>
                  <a:prstClr val="black"/>
                </a:solidFill>
              </a:rPr>
              <a:t>précarité qui s’inspire de la création de deux premiers SSIAD précarité </a:t>
            </a:r>
            <a:r>
              <a:rPr lang="fr-FR" sz="1400" dirty="0">
                <a:solidFill>
                  <a:prstClr val="black"/>
                </a:solidFill>
              </a:rPr>
              <a:t>autorisés en 2014 dans le cadre d’un appel à projets innovants porté par l’ARS </a:t>
            </a:r>
            <a:r>
              <a:rPr lang="fr-FR" sz="1400" dirty="0" smtClean="0">
                <a:solidFill>
                  <a:prstClr val="black"/>
                </a:solidFill>
              </a:rPr>
              <a:t>Hauts-de-France =&gt; Un projet à </a:t>
            </a:r>
            <a:r>
              <a:rPr lang="fr-FR" sz="1400" dirty="0">
                <a:solidFill>
                  <a:prstClr val="black"/>
                </a:solidFill>
              </a:rPr>
              <a:t>Lens </a:t>
            </a:r>
            <a:r>
              <a:rPr lang="fr-FR" sz="1400" dirty="0" smtClean="0">
                <a:solidFill>
                  <a:prstClr val="black"/>
                </a:solidFill>
              </a:rPr>
              <a:t>porté </a:t>
            </a:r>
            <a:r>
              <a:rPr lang="fr-FR" sz="1400" dirty="0">
                <a:solidFill>
                  <a:prstClr val="black"/>
                </a:solidFill>
              </a:rPr>
              <a:t>par l’association </a:t>
            </a:r>
            <a:r>
              <a:rPr lang="fr-FR" sz="1400" dirty="0" smtClean="0">
                <a:solidFill>
                  <a:prstClr val="black"/>
                </a:solidFill>
              </a:rPr>
              <a:t>APSA et un projet à </a:t>
            </a:r>
            <a:r>
              <a:rPr lang="fr-FR" sz="1400" dirty="0">
                <a:solidFill>
                  <a:prstClr val="black"/>
                </a:solidFill>
              </a:rPr>
              <a:t>Lille </a:t>
            </a:r>
            <a:r>
              <a:rPr lang="fr-FR" sz="1400" dirty="0" smtClean="0">
                <a:solidFill>
                  <a:prstClr val="black"/>
                </a:solidFill>
              </a:rPr>
              <a:t>porté </a:t>
            </a:r>
            <a:r>
              <a:rPr lang="fr-FR" sz="1400" dirty="0">
                <a:solidFill>
                  <a:prstClr val="black"/>
                </a:solidFill>
              </a:rPr>
              <a:t>par l’association </a:t>
            </a:r>
            <a:r>
              <a:rPr lang="fr-FR" sz="1400" dirty="0" smtClean="0">
                <a:solidFill>
                  <a:prstClr val="black"/>
                </a:solidFill>
              </a:rPr>
              <a:t>ABEJ, </a:t>
            </a:r>
            <a:r>
              <a:rPr lang="fr-FR" sz="1400" dirty="0">
                <a:solidFill>
                  <a:prstClr val="black"/>
                </a:solidFill>
              </a:rPr>
              <a:t>pour 30 places </a:t>
            </a:r>
            <a:r>
              <a:rPr lang="fr-FR" sz="1400" dirty="0" smtClean="0">
                <a:solidFill>
                  <a:prstClr val="black"/>
                </a:solidFill>
              </a:rPr>
              <a:t>chacun</a:t>
            </a:r>
          </a:p>
          <a:p>
            <a:pPr marL="342900" lvl="1" algn="just" defTabSz="685800">
              <a:defRPr/>
            </a:pPr>
            <a:endParaRPr lang="fr-FR" sz="1400" dirty="0">
              <a:solidFill>
                <a:prstClr val="black"/>
              </a:solidFill>
            </a:endParaRPr>
          </a:p>
          <a:p>
            <a:pPr marL="514350" lvl="1" indent="-171450" algn="just" defTabSz="685800">
              <a:buFont typeface="Symbol" panose="05050102010706020507" pitchFamily="18" charset="2"/>
              <a:buChar char="Þ"/>
              <a:defRPr/>
            </a:pPr>
            <a:r>
              <a:rPr lang="fr-FR" sz="1400" b="1" dirty="0" smtClean="0">
                <a:solidFill>
                  <a:prstClr val="black"/>
                </a:solidFill>
              </a:rPr>
              <a:t> Aujourd’hui, cette offre de SSIAD précarité en Hauts de France a démontré </a:t>
            </a:r>
            <a:r>
              <a:rPr lang="fr-FR" sz="1400" b="1" dirty="0">
                <a:solidFill>
                  <a:prstClr val="black"/>
                </a:solidFill>
              </a:rPr>
              <a:t>la pertinence d’une réponse spécifique aux besoins en soins de nursing et infirmiers de personnes très </a:t>
            </a:r>
            <a:r>
              <a:rPr lang="fr-FR" sz="1400" b="1" dirty="0" smtClean="0">
                <a:solidFill>
                  <a:prstClr val="black"/>
                </a:solidFill>
              </a:rPr>
              <a:t>précarisées</a:t>
            </a:r>
          </a:p>
          <a:p>
            <a:pPr marL="514350" lvl="1" indent="-171450" algn="just" defTabSz="685800">
              <a:buFont typeface="Symbol" panose="05050102010706020507" pitchFamily="18" charset="2"/>
              <a:buChar char="Þ"/>
              <a:defRPr/>
            </a:pPr>
            <a:r>
              <a:rPr lang="fr-FR" sz="1400" b="1" dirty="0" smtClean="0">
                <a:solidFill>
                  <a:prstClr val="black"/>
                </a:solidFill>
              </a:rPr>
              <a:t> Besoin de 500 </a:t>
            </a:r>
            <a:r>
              <a:rPr lang="fr-FR" sz="1400" b="1" dirty="0">
                <a:solidFill>
                  <a:prstClr val="black"/>
                </a:solidFill>
              </a:rPr>
              <a:t>places de SSIAD </a:t>
            </a:r>
            <a:r>
              <a:rPr lang="fr-FR" sz="1400" b="1" dirty="0" smtClean="0">
                <a:solidFill>
                  <a:prstClr val="black"/>
                </a:solidFill>
              </a:rPr>
              <a:t>Précarité =&gt; coût estimé à 7,8 </a:t>
            </a:r>
            <a:r>
              <a:rPr lang="fr-FR" sz="1400" b="1" dirty="0">
                <a:solidFill>
                  <a:prstClr val="black"/>
                </a:solidFill>
              </a:rPr>
              <a:t>M€ sur l’</a:t>
            </a:r>
            <a:r>
              <a:rPr lang="fr-FR" sz="1400" b="1" dirty="0" err="1">
                <a:solidFill>
                  <a:prstClr val="black"/>
                </a:solidFill>
              </a:rPr>
              <a:t>Ondam</a:t>
            </a:r>
            <a:r>
              <a:rPr lang="fr-FR" sz="1400" b="1" dirty="0">
                <a:solidFill>
                  <a:prstClr val="black"/>
                </a:solidFill>
              </a:rPr>
              <a:t> </a:t>
            </a:r>
            <a:r>
              <a:rPr lang="fr-FR" sz="1400" b="1" dirty="0" smtClean="0">
                <a:solidFill>
                  <a:prstClr val="black"/>
                </a:solidFill>
              </a:rPr>
              <a:t>médico-social spécifique</a:t>
            </a:r>
            <a:endParaRPr lang="fr-FR" sz="1600" dirty="0">
              <a:solidFill>
                <a:prstClr val="black"/>
              </a:solidFill>
            </a:endParaRPr>
          </a:p>
        </p:txBody>
      </p:sp>
    </p:spTree>
    <p:extLst>
      <p:ext uri="{BB962C8B-B14F-4D97-AF65-F5344CB8AC3E}">
        <p14:creationId xmlns:p14="http://schemas.microsoft.com/office/powerpoint/2010/main" val="7251792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Poursuite des travaux</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359532" y="915566"/>
            <a:ext cx="8424936" cy="3416320"/>
          </a:xfrm>
          <a:prstGeom prst="rect">
            <a:avLst/>
          </a:prstGeom>
        </p:spPr>
        <p:txBody>
          <a:bodyPr wrap="square">
            <a:spAutoFit/>
          </a:bodyPr>
          <a:lstStyle/>
          <a:p>
            <a:pPr marL="285750" lvl="0" indent="-285750" algn="just">
              <a:buFont typeface="Wingdings" panose="05000000000000000000" pitchFamily="2" charset="2"/>
              <a:buChar char="§"/>
            </a:pPr>
            <a:r>
              <a:rPr lang="fr-FR" dirty="0"/>
              <a:t>Pour chaque dispositif déployé ou renforcé dans le cadre de la mesure Inégalités de santé du Ségur, un cahier des charges (</a:t>
            </a:r>
            <a:r>
              <a:rPr lang="fr-FR" dirty="0" err="1"/>
              <a:t>re</a:t>
            </a:r>
            <a:r>
              <a:rPr lang="fr-FR" dirty="0"/>
              <a:t>)définissant les missions et modalités d’organisation et d’exercice des dispositifs est en cours de définition, et sera partagé avec les acteurs suivant le calendrier défini pour chaque projet. </a:t>
            </a:r>
            <a:endParaRPr lang="fr-FR" dirty="0" smtClean="0"/>
          </a:p>
          <a:p>
            <a:pPr marL="285750" lvl="0" indent="-285750" algn="just">
              <a:buFont typeface="Wingdings" panose="05000000000000000000" pitchFamily="2" charset="2"/>
              <a:buChar char="§"/>
            </a:pPr>
            <a:endParaRPr lang="fr-FR" dirty="0" smtClean="0"/>
          </a:p>
          <a:p>
            <a:pPr marL="285750" lvl="0" indent="-285750" algn="just">
              <a:buFont typeface="Wingdings" panose="05000000000000000000" pitchFamily="2" charset="2"/>
              <a:buChar char="§"/>
            </a:pPr>
            <a:r>
              <a:rPr lang="fr-FR" dirty="0" smtClean="0"/>
              <a:t>Ces travaux seront menés au niveau national, sous le pilotage du MSS, et au niveau régional, sous le pilotage des </a:t>
            </a:r>
            <a:r>
              <a:rPr lang="fr-FR" dirty="0"/>
              <a:t>référents addictions, précarité et santé mentale en </a:t>
            </a:r>
            <a:r>
              <a:rPr lang="fr-FR" dirty="0" smtClean="0"/>
              <a:t>ARS.</a:t>
            </a:r>
          </a:p>
          <a:p>
            <a:pPr marL="285750" lvl="0" indent="-285750" algn="just">
              <a:buFont typeface="Wingdings" panose="05000000000000000000" pitchFamily="2" charset="2"/>
              <a:buChar char="§"/>
            </a:pPr>
            <a:endParaRPr lang="fr-FR" dirty="0" smtClean="0"/>
          </a:p>
          <a:p>
            <a:pPr marL="285750" lvl="0" indent="-285750" algn="just">
              <a:buFont typeface="Wingdings" panose="05000000000000000000" pitchFamily="2" charset="2"/>
              <a:buChar char="§"/>
            </a:pPr>
            <a:r>
              <a:rPr lang="fr-FR" dirty="0" smtClean="0"/>
              <a:t>La </a:t>
            </a:r>
            <a:r>
              <a:rPr lang="fr-FR" dirty="0"/>
              <a:t>coordination des prises en charge (sanitaire, médico-sociale, psychologique, conduites addictives), la prévention et l’aller-vers sont au cœur de ces travaux (même si le renforcement de la prévention constituera surtout un des principaux enjeux du Ségur de la santé publique</a:t>
            </a:r>
            <a:r>
              <a:rPr lang="fr-FR" dirty="0" smtClean="0"/>
              <a:t>).</a:t>
            </a:r>
            <a:endParaRPr lang="fr-FR" dirty="0"/>
          </a:p>
        </p:txBody>
      </p:sp>
    </p:spTree>
    <p:extLst>
      <p:ext uri="{BB962C8B-B14F-4D97-AF65-F5344CB8AC3E}">
        <p14:creationId xmlns:p14="http://schemas.microsoft.com/office/powerpoint/2010/main" val="947333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Connecteur droit 15"/>
          <p:cNvCxnSpPr/>
          <p:nvPr/>
        </p:nvCxnSpPr>
        <p:spPr>
          <a:xfrm>
            <a:off x="7388763" y="1450939"/>
            <a:ext cx="809" cy="1702089"/>
          </a:xfrm>
          <a:prstGeom prst="line">
            <a:avLst/>
          </a:prstGeom>
          <a:ln/>
        </p:spPr>
        <p:style>
          <a:lnRef idx="1">
            <a:schemeClr val="dk1"/>
          </a:lnRef>
          <a:fillRef idx="0">
            <a:schemeClr val="dk1"/>
          </a:fillRef>
          <a:effectRef idx="0">
            <a:schemeClr val="dk1"/>
          </a:effectRef>
          <a:fontRef idx="minor">
            <a:schemeClr val="tx1"/>
          </a:fontRef>
        </p:style>
      </p:cxnSp>
      <p:cxnSp>
        <p:nvCxnSpPr>
          <p:cNvPr id="81" name="Connecteur droit 80"/>
          <p:cNvCxnSpPr/>
          <p:nvPr/>
        </p:nvCxnSpPr>
        <p:spPr>
          <a:xfrm>
            <a:off x="4355977" y="1314353"/>
            <a:ext cx="809" cy="1702089"/>
          </a:xfrm>
          <a:prstGeom prst="line">
            <a:avLst/>
          </a:prstGeom>
          <a:ln/>
        </p:spPr>
        <p:style>
          <a:lnRef idx="1">
            <a:schemeClr val="dk1"/>
          </a:lnRef>
          <a:fillRef idx="0">
            <a:schemeClr val="dk1"/>
          </a:fillRef>
          <a:effectRef idx="0">
            <a:schemeClr val="dk1"/>
          </a:effectRef>
          <a:fontRef idx="minor">
            <a:schemeClr val="tx1"/>
          </a:fontRef>
        </p:style>
      </p:cxnSp>
      <p:cxnSp>
        <p:nvCxnSpPr>
          <p:cNvPr id="58" name="Connecteur droit 57"/>
          <p:cNvCxnSpPr/>
          <p:nvPr/>
        </p:nvCxnSpPr>
        <p:spPr>
          <a:xfrm flipH="1">
            <a:off x="2147612" y="3016443"/>
            <a:ext cx="20649" cy="946507"/>
          </a:xfrm>
          <a:prstGeom prst="line">
            <a:avLst/>
          </a:prstGeom>
          <a:ln/>
        </p:spPr>
        <p:style>
          <a:lnRef idx="1">
            <a:schemeClr val="dk1"/>
          </a:lnRef>
          <a:fillRef idx="0">
            <a:schemeClr val="dk1"/>
          </a:fillRef>
          <a:effectRef idx="0">
            <a:schemeClr val="dk1"/>
          </a:effectRef>
          <a:fontRef idx="minor">
            <a:schemeClr val="tx1"/>
          </a:fontRef>
        </p:style>
      </p:cxnSp>
      <p:cxnSp>
        <p:nvCxnSpPr>
          <p:cNvPr id="29" name="Connecteur droit 28"/>
          <p:cNvCxnSpPr/>
          <p:nvPr/>
        </p:nvCxnSpPr>
        <p:spPr>
          <a:xfrm>
            <a:off x="2168261" y="1851670"/>
            <a:ext cx="7395" cy="1263001"/>
          </a:xfrm>
          <a:prstGeom prst="line">
            <a:avLst/>
          </a:prstGeom>
          <a:ln/>
        </p:spPr>
        <p:style>
          <a:lnRef idx="1">
            <a:schemeClr val="dk1"/>
          </a:lnRef>
          <a:fillRef idx="0">
            <a:schemeClr val="dk1"/>
          </a:fillRef>
          <a:effectRef idx="0">
            <a:schemeClr val="dk1"/>
          </a:effectRef>
          <a:fontRef idx="minor">
            <a:schemeClr val="tx1"/>
          </a:fontRef>
        </p:style>
      </p:cxnSp>
      <p:cxnSp>
        <p:nvCxnSpPr>
          <p:cNvPr id="42" name="Connecteur droit 41"/>
          <p:cNvCxnSpPr/>
          <p:nvPr/>
        </p:nvCxnSpPr>
        <p:spPr>
          <a:xfrm flipH="1">
            <a:off x="4338707" y="3021168"/>
            <a:ext cx="10650" cy="772621"/>
          </a:xfrm>
          <a:prstGeom prst="line">
            <a:avLst/>
          </a:prstGeom>
          <a:ln/>
        </p:spPr>
        <p:style>
          <a:lnRef idx="1">
            <a:schemeClr val="dk1"/>
          </a:lnRef>
          <a:fillRef idx="0">
            <a:schemeClr val="dk1"/>
          </a:fillRef>
          <a:effectRef idx="0">
            <a:schemeClr val="dk1"/>
          </a:effectRef>
          <a:fontRef idx="minor">
            <a:schemeClr val="tx1"/>
          </a:fontRef>
        </p:style>
      </p:cxnSp>
      <p:sp>
        <p:nvSpPr>
          <p:cNvPr id="8" name="Flèche droite 7"/>
          <p:cNvSpPr/>
          <p:nvPr/>
        </p:nvSpPr>
        <p:spPr>
          <a:xfrm>
            <a:off x="179513" y="2256040"/>
            <a:ext cx="8801711" cy="1376653"/>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dirty="0"/>
          </a:p>
        </p:txBody>
      </p:sp>
      <p:sp>
        <p:nvSpPr>
          <p:cNvPr id="10" name="ZoneTexte 9"/>
          <p:cNvSpPr txBox="1"/>
          <p:nvPr/>
        </p:nvSpPr>
        <p:spPr>
          <a:xfrm>
            <a:off x="834831" y="3578922"/>
            <a:ext cx="2592060" cy="1015663"/>
          </a:xfrm>
          <a:prstGeom prst="rect">
            <a:avLst/>
          </a:prstGeom>
          <a:solidFill>
            <a:schemeClr val="bg1"/>
          </a:solidFill>
          <a:ln w="19050">
            <a:solidFill>
              <a:schemeClr val="accent6">
                <a:lumMod val="50000"/>
              </a:schemeClr>
            </a:solidFill>
          </a:ln>
        </p:spPr>
        <p:txBody>
          <a:bodyPr wrap="square" rtlCol="0">
            <a:spAutoFit/>
          </a:bodyPr>
          <a:lstStyle/>
          <a:p>
            <a:pPr algn="just"/>
            <a:r>
              <a:rPr lang="fr-FR" sz="1000" b="1" dirty="0">
                <a:cs typeface="Arial" panose="020B0604020202020204" pitchFamily="34" charset="0"/>
              </a:rPr>
              <a:t>200 places créées pour prendre en charge les SDF nécessitant des soins et un accompagnement social</a:t>
            </a:r>
            <a:r>
              <a:rPr lang="fr-FR" sz="1000" dirty="0">
                <a:cs typeface="Arial" panose="020B0604020202020204" pitchFamily="34" charset="0"/>
              </a:rPr>
              <a:t>, en vue d’une meilleure inclusion sociale à leur sortie (</a:t>
            </a:r>
            <a:r>
              <a:rPr lang="fr-FR" sz="1000" i="1" dirty="0">
                <a:cs typeface="Arial" panose="020B0604020202020204" pitchFamily="34" charset="0"/>
              </a:rPr>
              <a:t>LHSS</a:t>
            </a:r>
            <a:r>
              <a:rPr lang="fr-FR" sz="1000" dirty="0">
                <a:cs typeface="Arial" panose="020B0604020202020204" pitchFamily="34" charset="0"/>
              </a:rPr>
              <a:t>)</a:t>
            </a:r>
          </a:p>
          <a:p>
            <a:pPr algn="just"/>
            <a:endParaRPr lang="fr-FR" sz="1000" dirty="0">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8,4 millions € *</a:t>
            </a:r>
          </a:p>
        </p:txBody>
      </p:sp>
      <p:sp>
        <p:nvSpPr>
          <p:cNvPr id="13" name="ZoneTexte 12"/>
          <p:cNvSpPr txBox="1"/>
          <p:nvPr/>
        </p:nvSpPr>
        <p:spPr>
          <a:xfrm>
            <a:off x="1184563" y="2775088"/>
            <a:ext cx="5848004" cy="415498"/>
          </a:xfrm>
          <a:prstGeom prst="rect">
            <a:avLst/>
          </a:prstGeom>
          <a:noFill/>
        </p:spPr>
        <p:txBody>
          <a:bodyPr wrap="square" rtlCol="0">
            <a:spAutoFit/>
          </a:bodyPr>
          <a:lstStyle/>
          <a:p>
            <a:pPr algn="ctr"/>
            <a:r>
              <a:rPr lang="fr-FR" sz="2100" b="1" dirty="0">
                <a:solidFill>
                  <a:schemeClr val="bg1"/>
                </a:solidFill>
              </a:rPr>
              <a:t>Début de mise en œuvre à compter de juillet 2021</a:t>
            </a:r>
          </a:p>
        </p:txBody>
      </p:sp>
      <p:sp>
        <p:nvSpPr>
          <p:cNvPr id="17" name="ZoneTexte 16"/>
          <p:cNvSpPr txBox="1"/>
          <p:nvPr/>
        </p:nvSpPr>
        <p:spPr>
          <a:xfrm>
            <a:off x="697304" y="836007"/>
            <a:ext cx="2311701" cy="1015663"/>
          </a:xfrm>
          <a:prstGeom prst="rect">
            <a:avLst/>
          </a:prstGeom>
          <a:noFill/>
          <a:ln w="19050">
            <a:solidFill>
              <a:srgbClr val="FF6600"/>
            </a:solidFill>
          </a:ln>
        </p:spPr>
        <p:txBody>
          <a:bodyPr wrap="square" rtlCol="0">
            <a:spAutoFit/>
          </a:bodyPr>
          <a:lstStyle/>
          <a:p>
            <a:pPr algn="just"/>
            <a:r>
              <a:rPr lang="fr-FR" sz="1000" b="1" dirty="0">
                <a:cs typeface="Arial" panose="020B0604020202020204" pitchFamily="34" charset="0"/>
              </a:rPr>
              <a:t>Meilleure prise en charge des publics confrontés aux addictions </a:t>
            </a:r>
            <a:r>
              <a:rPr lang="fr-FR" sz="1000" dirty="0">
                <a:cs typeface="Arial" panose="020B0604020202020204" pitchFamily="34" charset="0"/>
              </a:rPr>
              <a:t>grâce à des structures modernisées           </a:t>
            </a:r>
          </a:p>
          <a:p>
            <a:pPr algn="just"/>
            <a:r>
              <a:rPr lang="fr-FR" sz="1000" i="1" dirty="0">
                <a:cs typeface="Arial" panose="020B0604020202020204" pitchFamily="34" charset="0"/>
              </a:rPr>
              <a:t>(Dispositifs addicto: CSAPA, CAARUD) </a:t>
            </a:r>
          </a:p>
          <a:p>
            <a:pPr algn="just"/>
            <a:endParaRPr lang="fr-FR" sz="1000" dirty="0">
              <a:solidFill>
                <a:schemeClr val="tx1">
                  <a:lumMod val="50000"/>
                  <a:lumOff val="50000"/>
                </a:schemeClr>
              </a:solidFill>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12,7 millions €</a:t>
            </a:r>
          </a:p>
        </p:txBody>
      </p:sp>
      <p:sp>
        <p:nvSpPr>
          <p:cNvPr id="19" name="ZoneTexte 18"/>
          <p:cNvSpPr txBox="1"/>
          <p:nvPr/>
        </p:nvSpPr>
        <p:spPr>
          <a:xfrm>
            <a:off x="3813748" y="3579658"/>
            <a:ext cx="3218819" cy="1169551"/>
          </a:xfrm>
          <a:prstGeom prst="rect">
            <a:avLst/>
          </a:prstGeom>
          <a:solidFill>
            <a:schemeClr val="bg1"/>
          </a:solidFill>
          <a:ln w="19050">
            <a:solidFill>
              <a:schemeClr val="accent1">
                <a:lumMod val="75000"/>
              </a:schemeClr>
            </a:solidFill>
          </a:ln>
        </p:spPr>
        <p:txBody>
          <a:bodyPr wrap="square" rtlCol="0">
            <a:spAutoFit/>
          </a:bodyPr>
          <a:lstStyle/>
          <a:p>
            <a:pPr algn="just"/>
            <a:r>
              <a:rPr lang="fr-FR" sz="1000" b="1" dirty="0">
                <a:cs typeface="Arial" panose="020B0604020202020204" pitchFamily="34" charset="0"/>
              </a:rPr>
              <a:t>Prise en charge globale (médico-psycho-sociale) des habitants des territoires défavorisés</a:t>
            </a:r>
            <a:r>
              <a:rPr lang="fr-FR" sz="1000" dirty="0">
                <a:cs typeface="Arial" panose="020B0604020202020204" pitchFamily="34" charset="0"/>
              </a:rPr>
              <a:t>, adaptée à leurs besoins (médiation en santé, interprétariat, participation)</a:t>
            </a:r>
          </a:p>
          <a:p>
            <a:pPr algn="just"/>
            <a:r>
              <a:rPr lang="fr-FR" sz="1000" dirty="0" smtClean="0">
                <a:cs typeface="Arial" panose="020B0604020202020204" pitchFamily="34" charset="0"/>
              </a:rPr>
              <a:t>(</a:t>
            </a:r>
            <a:r>
              <a:rPr lang="fr-FR" sz="1000" i="1" dirty="0">
                <a:cs typeface="Arial" panose="020B0604020202020204" pitchFamily="34" charset="0"/>
              </a:rPr>
              <a:t>60 centres et maisons de santé participatifs créés d’ici 2023</a:t>
            </a:r>
            <a:r>
              <a:rPr lang="fr-FR" sz="1000" dirty="0">
                <a:cs typeface="Arial" panose="020B0604020202020204" pitchFamily="34" charset="0"/>
              </a:rPr>
              <a:t>)</a:t>
            </a:r>
          </a:p>
          <a:p>
            <a:pPr algn="just"/>
            <a:endParaRPr lang="fr-FR" sz="1000" dirty="0">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6-12 millions €</a:t>
            </a:r>
          </a:p>
        </p:txBody>
      </p:sp>
      <p:sp>
        <p:nvSpPr>
          <p:cNvPr id="69" name="ZoneTexte 68"/>
          <p:cNvSpPr txBox="1"/>
          <p:nvPr/>
        </p:nvSpPr>
        <p:spPr>
          <a:xfrm>
            <a:off x="72613" y="88518"/>
            <a:ext cx="8908611" cy="338554"/>
          </a:xfrm>
          <a:prstGeom prst="rect">
            <a:avLst/>
          </a:prstGeom>
          <a:solidFill>
            <a:srgbClr val="E83647"/>
          </a:solidFill>
        </p:spPr>
        <p:txBody>
          <a:bodyPr wrap="square" rtlCol="0">
            <a:spAutoFit/>
          </a:bodyPr>
          <a:lstStyle/>
          <a:p>
            <a:pPr marL="0" lvl="1" indent="-128585" algn="ctr" defTabSz="514337">
              <a:spcBef>
                <a:spcPts val="563"/>
              </a:spcBef>
              <a:defRPr/>
            </a:pPr>
            <a:r>
              <a:rPr lang="fr-FR" sz="1600" b="1" spc="169" dirty="0">
                <a:solidFill>
                  <a:prstClr val="white"/>
                </a:solidFill>
                <a:latin typeface="Arial" panose="020B0604020202020204" pitchFamily="34" charset="0"/>
                <a:cs typeface="Arial" panose="020B0604020202020204" pitchFamily="34" charset="0"/>
              </a:rPr>
              <a:t>Calendrier des mesures Inégalités de santé / Soutien psy à la population</a:t>
            </a:r>
          </a:p>
        </p:txBody>
      </p:sp>
      <p:sp>
        <p:nvSpPr>
          <p:cNvPr id="18" name="ZoneTexte 17"/>
          <p:cNvSpPr txBox="1"/>
          <p:nvPr/>
        </p:nvSpPr>
        <p:spPr>
          <a:xfrm>
            <a:off x="3289592" y="816263"/>
            <a:ext cx="3048800" cy="1323439"/>
          </a:xfrm>
          <a:prstGeom prst="rect">
            <a:avLst/>
          </a:prstGeom>
          <a:solidFill>
            <a:schemeClr val="bg1"/>
          </a:solidFill>
          <a:ln w="19050">
            <a:solidFill>
              <a:schemeClr val="accent3">
                <a:lumMod val="50000"/>
              </a:schemeClr>
            </a:solidFill>
          </a:ln>
        </p:spPr>
        <p:txBody>
          <a:bodyPr wrap="square" rtlCol="0">
            <a:spAutoFit/>
          </a:bodyPr>
          <a:lstStyle/>
          <a:p>
            <a:pPr algn="just"/>
            <a:r>
              <a:rPr lang="fr-FR" sz="1000" b="1" dirty="0">
                <a:cs typeface="Arial" panose="020B0604020202020204" pitchFamily="34" charset="0"/>
              </a:rPr>
              <a:t>Meilleure prise en charge des personnes à la rue et en structure d’hébergement grâce à des équipes mobiles dédiées </a:t>
            </a:r>
            <a:r>
              <a:rPr lang="fr-FR" sz="1000" dirty="0">
                <a:cs typeface="Arial" panose="020B0604020202020204" pitchFamily="34" charset="0"/>
              </a:rPr>
              <a:t>offrant  des soins infirmiers et une prise en charge médico-sociale courte ou longue (</a:t>
            </a:r>
            <a:r>
              <a:rPr lang="fr-FR" sz="1000" i="1" dirty="0">
                <a:cs typeface="Arial" panose="020B0604020202020204" pitchFamily="34" charset="0"/>
              </a:rPr>
              <a:t>SSIAD Précarité, ACT à domicile, équipe mobile santé précarité</a:t>
            </a:r>
            <a:r>
              <a:rPr lang="fr-FR" sz="1000" dirty="0">
                <a:cs typeface="Arial" panose="020B0604020202020204" pitchFamily="34" charset="0"/>
              </a:rPr>
              <a:t>)</a:t>
            </a:r>
          </a:p>
          <a:p>
            <a:pPr algn="just"/>
            <a:endParaRPr lang="fr-FR" sz="1000" dirty="0">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39,9 millions €</a:t>
            </a:r>
          </a:p>
        </p:txBody>
      </p:sp>
      <p:sp>
        <p:nvSpPr>
          <p:cNvPr id="37" name="ZoneTexte 36"/>
          <p:cNvSpPr txBox="1"/>
          <p:nvPr/>
        </p:nvSpPr>
        <p:spPr>
          <a:xfrm>
            <a:off x="611560" y="4804578"/>
            <a:ext cx="2815331" cy="215444"/>
          </a:xfrm>
          <a:prstGeom prst="rect">
            <a:avLst/>
          </a:prstGeom>
          <a:noFill/>
        </p:spPr>
        <p:txBody>
          <a:bodyPr wrap="square" rtlCol="0">
            <a:spAutoFit/>
          </a:bodyPr>
          <a:lstStyle/>
          <a:p>
            <a:pPr algn="just"/>
            <a:r>
              <a:rPr lang="fr-FR" sz="800" dirty="0">
                <a:solidFill>
                  <a:schemeClr val="tx1">
                    <a:lumMod val="50000"/>
                    <a:lumOff val="50000"/>
                  </a:schemeClr>
                </a:solidFill>
                <a:latin typeface="Arial" panose="020B0604020202020204" pitchFamily="34" charset="0"/>
                <a:cs typeface="Arial" panose="020B0604020202020204" pitchFamily="34" charset="0"/>
              </a:rPr>
              <a:t>* 200 places supplémentaires à compter du 1</a:t>
            </a:r>
            <a:r>
              <a:rPr lang="fr-FR" sz="800" baseline="30000" dirty="0">
                <a:solidFill>
                  <a:schemeClr val="tx1">
                    <a:lumMod val="50000"/>
                    <a:lumOff val="50000"/>
                  </a:schemeClr>
                </a:solidFill>
                <a:latin typeface="Arial" panose="020B0604020202020204" pitchFamily="34" charset="0"/>
                <a:cs typeface="Arial" panose="020B0604020202020204" pitchFamily="34" charset="0"/>
              </a:rPr>
              <a:t>er</a:t>
            </a:r>
            <a:r>
              <a:rPr lang="fr-FR" sz="800" dirty="0">
                <a:solidFill>
                  <a:schemeClr val="tx1">
                    <a:lumMod val="50000"/>
                    <a:lumOff val="50000"/>
                  </a:schemeClr>
                </a:solidFill>
                <a:latin typeface="Arial" panose="020B0604020202020204" pitchFamily="34" charset="0"/>
                <a:cs typeface="Arial" panose="020B0604020202020204" pitchFamily="34" charset="0"/>
              </a:rPr>
              <a:t> juillet 2022</a:t>
            </a:r>
          </a:p>
        </p:txBody>
      </p:sp>
      <p:sp>
        <p:nvSpPr>
          <p:cNvPr id="14" name="ZoneTexte 13"/>
          <p:cNvSpPr txBox="1"/>
          <p:nvPr/>
        </p:nvSpPr>
        <p:spPr>
          <a:xfrm>
            <a:off x="6520190" y="816263"/>
            <a:ext cx="1676282" cy="1323439"/>
          </a:xfrm>
          <a:prstGeom prst="rect">
            <a:avLst/>
          </a:prstGeom>
          <a:solidFill>
            <a:schemeClr val="bg1"/>
          </a:solidFill>
          <a:ln w="19050">
            <a:solidFill>
              <a:srgbClr val="E83647"/>
            </a:solidFill>
          </a:ln>
        </p:spPr>
        <p:txBody>
          <a:bodyPr wrap="square" rtlCol="0">
            <a:spAutoFit/>
          </a:bodyPr>
          <a:lstStyle/>
          <a:p>
            <a:pPr algn="just"/>
            <a:r>
              <a:rPr lang="fr-FR" sz="1000" b="1" dirty="0" smtClean="0">
                <a:cs typeface="Arial" panose="020B0604020202020204" pitchFamily="34" charset="0"/>
              </a:rPr>
              <a:t>Mise en place d’un numéro national « suicide » </a:t>
            </a:r>
            <a:r>
              <a:rPr lang="fr-FR" sz="1000" dirty="0" smtClean="0">
                <a:cs typeface="Arial" panose="020B0604020202020204" pitchFamily="34" charset="0"/>
              </a:rPr>
              <a:t>dans certaines régions et </a:t>
            </a:r>
            <a:r>
              <a:rPr lang="fr-FR" sz="1000" b="1" dirty="0" smtClean="0">
                <a:cs typeface="Arial" panose="020B0604020202020204" pitchFamily="34" charset="0"/>
              </a:rPr>
              <a:t>fin du déploiement du dispositif de </a:t>
            </a:r>
            <a:r>
              <a:rPr lang="fr-FR" sz="1000" b="1" dirty="0" err="1" smtClean="0">
                <a:cs typeface="Arial" panose="020B0604020202020204" pitchFamily="34" charset="0"/>
              </a:rPr>
              <a:t>recontact</a:t>
            </a:r>
            <a:r>
              <a:rPr lang="fr-FR" sz="1000" b="1" dirty="0" smtClean="0">
                <a:cs typeface="Arial" panose="020B0604020202020204" pitchFamily="34" charset="0"/>
              </a:rPr>
              <a:t> des </a:t>
            </a:r>
            <a:r>
              <a:rPr lang="fr-FR" sz="1000" b="1" dirty="0" err="1" smtClean="0">
                <a:cs typeface="Arial" panose="020B0604020202020204" pitchFamily="34" charset="0"/>
              </a:rPr>
              <a:t>suicidants</a:t>
            </a:r>
            <a:r>
              <a:rPr lang="fr-FR" sz="1000" b="1" dirty="0" smtClean="0">
                <a:cs typeface="Arial" panose="020B0604020202020204" pitchFamily="34" charset="0"/>
              </a:rPr>
              <a:t> </a:t>
            </a:r>
            <a:r>
              <a:rPr lang="fr-FR" sz="1000" dirty="0" smtClean="0">
                <a:cs typeface="Arial" panose="020B0604020202020204" pitchFamily="34" charset="0"/>
              </a:rPr>
              <a:t> (</a:t>
            </a:r>
            <a:r>
              <a:rPr lang="fr-FR" sz="1000" dirty="0" err="1" smtClean="0">
                <a:cs typeface="Arial" panose="020B0604020202020204" pitchFamily="34" charset="0"/>
              </a:rPr>
              <a:t>VigilanS</a:t>
            </a:r>
            <a:r>
              <a:rPr lang="fr-FR" sz="1000" dirty="0" smtClean="0">
                <a:cs typeface="Arial" panose="020B0604020202020204" pitchFamily="34" charset="0"/>
              </a:rPr>
              <a:t>)</a:t>
            </a:r>
          </a:p>
          <a:p>
            <a:pPr algn="just"/>
            <a:endParaRPr lang="fr-FR" sz="1000" dirty="0">
              <a:cs typeface="Arial" panose="020B0604020202020204" pitchFamily="34" charset="0"/>
            </a:endParaRPr>
          </a:p>
          <a:p>
            <a:pPr algn="just"/>
            <a:r>
              <a:rPr lang="fr-FR" sz="1000" dirty="0">
                <a:solidFill>
                  <a:schemeClr val="tx1">
                    <a:lumMod val="50000"/>
                    <a:lumOff val="50000"/>
                  </a:schemeClr>
                </a:solidFill>
                <a:cs typeface="Arial" panose="020B0604020202020204" pitchFamily="34" charset="0"/>
              </a:rPr>
              <a:t>Coût: </a:t>
            </a:r>
            <a:r>
              <a:rPr lang="fr-FR" sz="1000" dirty="0" smtClean="0">
                <a:solidFill>
                  <a:schemeClr val="tx1">
                    <a:lumMod val="50000"/>
                    <a:lumOff val="50000"/>
                  </a:schemeClr>
                </a:solidFill>
                <a:cs typeface="Arial" panose="020B0604020202020204" pitchFamily="34" charset="0"/>
              </a:rPr>
              <a:t>7,5 </a:t>
            </a:r>
            <a:r>
              <a:rPr lang="fr-FR" sz="1000" dirty="0">
                <a:solidFill>
                  <a:schemeClr val="tx1">
                    <a:lumMod val="50000"/>
                    <a:lumOff val="50000"/>
                  </a:schemeClr>
                </a:solidFill>
                <a:cs typeface="Arial" panose="020B0604020202020204" pitchFamily="34" charset="0"/>
              </a:rPr>
              <a:t>millions €</a:t>
            </a:r>
          </a:p>
        </p:txBody>
      </p:sp>
      <p:sp>
        <p:nvSpPr>
          <p:cNvPr id="20" name="ZoneTexte 19"/>
          <p:cNvSpPr txBox="1"/>
          <p:nvPr/>
        </p:nvSpPr>
        <p:spPr>
          <a:xfrm>
            <a:off x="683568" y="686105"/>
            <a:ext cx="2325438" cy="148723"/>
          </a:xfrm>
          <a:prstGeom prst="rect">
            <a:avLst/>
          </a:prstGeom>
          <a:solidFill>
            <a:srgbClr val="FF6600"/>
          </a:solidFill>
        </p:spPr>
        <p:txBody>
          <a:bodyPr wrap="square" rtlCol="0" anchor="ctr" anchorCtr="0">
            <a:noAutofit/>
          </a:bodyPr>
          <a:lstStyle/>
          <a:p>
            <a:pPr algn="ctr"/>
            <a:r>
              <a:rPr lang="fr-FR" sz="1100" b="1" dirty="0" smtClean="0">
                <a:solidFill>
                  <a:schemeClr val="bg1"/>
                </a:solidFill>
              </a:rPr>
              <a:t>ADDICTO</a:t>
            </a:r>
            <a:endParaRPr lang="fr-FR" sz="1100" b="1" dirty="0">
              <a:solidFill>
                <a:schemeClr val="bg1"/>
              </a:solidFill>
            </a:endParaRPr>
          </a:p>
        </p:txBody>
      </p:sp>
      <p:sp>
        <p:nvSpPr>
          <p:cNvPr id="21" name="ZoneTexte 20"/>
          <p:cNvSpPr txBox="1"/>
          <p:nvPr/>
        </p:nvSpPr>
        <p:spPr>
          <a:xfrm>
            <a:off x="6516216" y="687426"/>
            <a:ext cx="1711665" cy="128837"/>
          </a:xfrm>
          <a:prstGeom prst="rect">
            <a:avLst/>
          </a:prstGeom>
          <a:solidFill>
            <a:srgbClr val="E83647"/>
          </a:solidFill>
        </p:spPr>
        <p:txBody>
          <a:bodyPr wrap="square" rtlCol="0" anchor="ctr" anchorCtr="0">
            <a:noAutofit/>
          </a:bodyPr>
          <a:lstStyle/>
          <a:p>
            <a:pPr algn="ctr"/>
            <a:r>
              <a:rPr lang="fr-FR" sz="1100" b="1" dirty="0" smtClean="0">
                <a:solidFill>
                  <a:schemeClr val="bg1"/>
                </a:solidFill>
              </a:rPr>
              <a:t>PSY</a:t>
            </a:r>
            <a:endParaRPr lang="fr-FR" sz="1100" b="1" dirty="0">
              <a:solidFill>
                <a:schemeClr val="bg1"/>
              </a:solidFill>
            </a:endParaRPr>
          </a:p>
        </p:txBody>
      </p:sp>
      <p:sp>
        <p:nvSpPr>
          <p:cNvPr id="22" name="ZoneTexte 21"/>
          <p:cNvSpPr txBox="1"/>
          <p:nvPr/>
        </p:nvSpPr>
        <p:spPr>
          <a:xfrm>
            <a:off x="3289592" y="678305"/>
            <a:ext cx="3048800" cy="131900"/>
          </a:xfrm>
          <a:prstGeom prst="rect">
            <a:avLst/>
          </a:prstGeom>
          <a:solidFill>
            <a:schemeClr val="accent3">
              <a:lumMod val="50000"/>
            </a:schemeClr>
          </a:solidFill>
        </p:spPr>
        <p:txBody>
          <a:bodyPr wrap="square" rtlCol="0" anchor="ctr" anchorCtr="0">
            <a:noAutofit/>
          </a:bodyPr>
          <a:lstStyle/>
          <a:p>
            <a:pPr algn="ctr"/>
            <a:r>
              <a:rPr lang="fr-FR" sz="1100" b="1" dirty="0" smtClean="0">
                <a:solidFill>
                  <a:schemeClr val="bg1"/>
                </a:solidFill>
              </a:rPr>
              <a:t>ALLER-VERS</a:t>
            </a:r>
            <a:endParaRPr lang="fr-FR" sz="1100" b="1" dirty="0">
              <a:solidFill>
                <a:schemeClr val="bg1"/>
              </a:solidFill>
            </a:endParaRPr>
          </a:p>
        </p:txBody>
      </p:sp>
      <p:sp>
        <p:nvSpPr>
          <p:cNvPr id="23" name="ZoneTexte 22"/>
          <p:cNvSpPr txBox="1"/>
          <p:nvPr/>
        </p:nvSpPr>
        <p:spPr>
          <a:xfrm>
            <a:off x="828211" y="3414890"/>
            <a:ext cx="2598680" cy="164031"/>
          </a:xfrm>
          <a:prstGeom prst="rect">
            <a:avLst/>
          </a:prstGeom>
          <a:solidFill>
            <a:schemeClr val="accent6">
              <a:lumMod val="50000"/>
            </a:schemeClr>
          </a:solidFill>
        </p:spPr>
        <p:txBody>
          <a:bodyPr wrap="square" rtlCol="0" anchor="ctr" anchorCtr="0">
            <a:noAutofit/>
          </a:bodyPr>
          <a:lstStyle/>
          <a:p>
            <a:pPr algn="ctr"/>
            <a:r>
              <a:rPr lang="fr-FR" sz="1100" b="1" dirty="0" smtClean="0">
                <a:solidFill>
                  <a:schemeClr val="bg1"/>
                </a:solidFill>
              </a:rPr>
              <a:t>SDF</a:t>
            </a:r>
            <a:endParaRPr lang="fr-FR" sz="1100" b="1" dirty="0">
              <a:solidFill>
                <a:schemeClr val="bg1"/>
              </a:solidFill>
            </a:endParaRPr>
          </a:p>
        </p:txBody>
      </p:sp>
      <p:sp>
        <p:nvSpPr>
          <p:cNvPr id="24" name="ZoneTexte 23"/>
          <p:cNvSpPr txBox="1"/>
          <p:nvPr/>
        </p:nvSpPr>
        <p:spPr>
          <a:xfrm>
            <a:off x="3813748" y="3466909"/>
            <a:ext cx="3218819" cy="118627"/>
          </a:xfrm>
          <a:prstGeom prst="rect">
            <a:avLst/>
          </a:prstGeom>
          <a:solidFill>
            <a:schemeClr val="tx2"/>
          </a:solidFill>
        </p:spPr>
        <p:txBody>
          <a:bodyPr wrap="square" rtlCol="0" anchor="ctr" anchorCtr="0">
            <a:noAutofit/>
          </a:bodyPr>
          <a:lstStyle/>
          <a:p>
            <a:pPr algn="ctr"/>
            <a:r>
              <a:rPr lang="fr-FR" sz="1100" b="1" dirty="0" smtClean="0">
                <a:solidFill>
                  <a:schemeClr val="bg1"/>
                </a:solidFill>
              </a:rPr>
              <a:t>SANTE COMMUNAUTAIRE</a:t>
            </a:r>
            <a:endParaRPr lang="fr-FR" sz="1100" b="1" dirty="0">
              <a:solidFill>
                <a:schemeClr val="bg1"/>
              </a:solidFill>
            </a:endParaRPr>
          </a:p>
        </p:txBody>
      </p:sp>
    </p:spTree>
    <p:extLst>
      <p:ext uri="{BB962C8B-B14F-4D97-AF65-F5344CB8AC3E}">
        <p14:creationId xmlns:p14="http://schemas.microsoft.com/office/powerpoint/2010/main" val="2575688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43608" y="1345287"/>
            <a:ext cx="7056784" cy="461665"/>
          </a:xfrm>
          <a:prstGeom prst="rect">
            <a:avLst/>
          </a:prstGeom>
        </p:spPr>
        <p:txBody>
          <a:bodyPr wrap="square">
            <a:spAutoFit/>
          </a:bodyPr>
          <a:lstStyle/>
          <a:p>
            <a:pPr algn="just" defTabSz="685800">
              <a:defRPr/>
            </a:pPr>
            <a:endParaRPr kumimoji="0" lang="fr-FR" sz="1200" b="1" i="0" u="none" strike="noStrike" kern="1200" cap="none" spc="0" normalizeH="0" baseline="0" noProof="0" dirty="0">
              <a:ln>
                <a:noFill/>
              </a:ln>
              <a:solidFill>
                <a:srgbClr val="E83647"/>
              </a:solidFill>
              <a:effectLst/>
              <a:uLnTx/>
              <a:uFillTx/>
              <a:latin typeface="Candara" panose="020E0502030303020204" pitchFamily="34" charset="0"/>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p:txBody>
      </p:sp>
      <p:graphicFrame>
        <p:nvGraphicFramePr>
          <p:cNvPr id="7" name="Tableau 6"/>
          <p:cNvGraphicFramePr>
            <a:graphicFrameLocks noGrp="1"/>
          </p:cNvGraphicFramePr>
          <p:nvPr>
            <p:extLst>
              <p:ext uri="{D42A27DB-BD31-4B8C-83A1-F6EECF244321}">
                <p14:modId xmlns:p14="http://schemas.microsoft.com/office/powerpoint/2010/main" val="423529471"/>
              </p:ext>
            </p:extLst>
          </p:nvPr>
        </p:nvGraphicFramePr>
        <p:xfrm>
          <a:off x="611560" y="195486"/>
          <a:ext cx="7092788" cy="4487535"/>
        </p:xfrm>
        <a:graphic>
          <a:graphicData uri="http://schemas.openxmlformats.org/drawingml/2006/table">
            <a:tbl>
              <a:tblPr firstRow="1" firstCol="1" bandRow="1"/>
              <a:tblGrid>
                <a:gridCol w="3890499">
                  <a:extLst>
                    <a:ext uri="{9D8B030D-6E8A-4147-A177-3AD203B41FA5}">
                      <a16:colId xmlns:a16="http://schemas.microsoft.com/office/drawing/2014/main" val="1294436918"/>
                    </a:ext>
                  </a:extLst>
                </a:gridCol>
                <a:gridCol w="3202289">
                  <a:extLst>
                    <a:ext uri="{9D8B030D-6E8A-4147-A177-3AD203B41FA5}">
                      <a16:colId xmlns:a16="http://schemas.microsoft.com/office/drawing/2014/main" val="2249246732"/>
                    </a:ext>
                  </a:extLst>
                </a:gridCol>
              </a:tblGrid>
              <a:tr h="134598">
                <a:tc>
                  <a:txBody>
                    <a:bodyPr/>
                    <a:lstStyle/>
                    <a:p>
                      <a:pPr algn="ctr">
                        <a:spcAft>
                          <a:spcPts val="0"/>
                        </a:spcAft>
                      </a:pPr>
                      <a:r>
                        <a:rPr lang="fr-FR" sz="10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ACTIONS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tc>
                  <a:txBody>
                    <a:bodyPr/>
                    <a:lstStyle/>
                    <a:p>
                      <a:pPr algn="ctr">
                        <a:spcAft>
                          <a:spcPts val="0"/>
                        </a:spcAft>
                      </a:pPr>
                      <a:r>
                        <a:rPr lang="fr-FR" sz="10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COUT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98290517"/>
                  </a:ext>
                </a:extLst>
              </a:tr>
              <a:tr h="403796">
                <a:tc>
                  <a:txBody>
                    <a:bodyPr/>
                    <a:lstStyle/>
                    <a:p>
                      <a:pPr>
                        <a:spcAft>
                          <a:spcPts val="0"/>
                        </a:spcAft>
                      </a:pPr>
                      <a:r>
                        <a:rPr lang="fr-FR"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Doter chaque région d'une gouvernance stratégique de réduction des inégalités associant l'ensemble des acteurs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028366"/>
                  </a:ext>
                </a:extLst>
              </a:tr>
              <a:tr h="428233">
                <a:tc>
                  <a:txBody>
                    <a:bodyPr/>
                    <a:lstStyle/>
                    <a:p>
                      <a:pPr>
                        <a:spcAft>
                          <a:spcPts val="0"/>
                        </a:spcAft>
                      </a:pP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Renforcer le fonds d'intervention régional pour engager des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actions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réduction</a:t>
                      </a:r>
                      <a:r>
                        <a:rPr lang="fr-FR" sz="10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des inégalités sociales et territoriales de santé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20M€ </a:t>
                      </a: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 2021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844978"/>
                  </a:ext>
                </a:extLst>
              </a:tr>
              <a:tr h="285490">
                <a:tc>
                  <a:txBody>
                    <a:bodyPr/>
                    <a:lstStyle/>
                    <a:p>
                      <a:pPr>
                        <a:spcAft>
                          <a:spcPts val="0"/>
                        </a:spcAft>
                      </a:pPr>
                      <a:r>
                        <a:rPr lang="fr-FR"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Renforcer en temps médicaux et paramédicaux les 400 permanences d'accès aux soins de santé</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10M€ </a:t>
                      </a: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 2021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0639272"/>
                  </a:ext>
                </a:extLst>
              </a:tr>
              <a:tr h="428233">
                <a:tc>
                  <a:txBody>
                    <a:bodyPr/>
                    <a:lstStyle/>
                    <a:p>
                      <a:pPr>
                        <a:spcAft>
                          <a:spcPts val="0"/>
                        </a:spcAft>
                      </a:pP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Créer 60 centres et maisons de santé "participatifs"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d'ici 2022 avec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une offre adaptée aux populations des territoires défavorisés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Financement sur le fonds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expérimentation art.51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500143"/>
                  </a:ext>
                </a:extLst>
              </a:tr>
              <a:tr h="570976">
                <a:tc>
                  <a:txBody>
                    <a:bodyPr/>
                    <a:lstStyle/>
                    <a:p>
                      <a:pPr>
                        <a:spcAft>
                          <a:spcPts val="0"/>
                        </a:spcAft>
                      </a:pP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Créer 500 nouveaux lits "lits halte soins santé" pour atteindre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2 800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places d'ici 2022 offrant un accompagnement sanitaire et social aux personnes sans domicile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fixe (dont les femmes</a:t>
                      </a:r>
                      <a:r>
                        <a:rPr lang="fr-FR" sz="10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sortant de maternité)</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21M€</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(8,4M  en 2021 + 12,6M en 2022-23)</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519444"/>
                  </a:ext>
                </a:extLst>
              </a:tr>
              <a:tr h="1284697">
                <a:tc>
                  <a:txBody>
                    <a:bodyPr/>
                    <a:lstStyle/>
                    <a:p>
                      <a:pPr>
                        <a:spcAft>
                          <a:spcPts val="0"/>
                        </a:spcAft>
                      </a:pP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Recourir aux démarches d'aller-vers pour toucher les plus exclus au travers de dispositifs mobiles :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 PASS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mobiles</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équipes mobiles psychiatrie précarité (EMPP)</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équipes mobiles Santé Précarité (à créer</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et LHSS « hors les murs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ACT « hors les murs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services de soins infirmiers à domicile Précarité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49,9M€</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PASS mobiles : inclus dans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budget PASS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ci-dessus</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EMPP :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10M€</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éq</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mob. Santé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Précarité/LHSS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22M€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(11M en 2021-22)</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ACT </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à domicile :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10,1M€</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SSIAD Précarité :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7,8M€</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9167710"/>
                  </a:ext>
                </a:extLst>
              </a:tr>
              <a:tr h="428233">
                <a:tc>
                  <a:txBody>
                    <a:bodyPr/>
                    <a:lstStyle/>
                    <a:p>
                      <a:pPr>
                        <a:spcAft>
                          <a:spcPts val="0"/>
                        </a:spcAft>
                      </a:pP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Mieux prendre en charge les publics confrontés à des addictions, en ville comme à l'hôpital (renforcement des CSAPA-CAARUD et ELSA)</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22,7M</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ELSA :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10M€</a:t>
                      </a: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fr-FR"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CSAPA-CAARUD : </a:t>
                      </a:r>
                      <a:r>
                        <a:rPr lang="fr-FR" sz="1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12,7M€</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760901"/>
                  </a:ext>
                </a:extLst>
              </a:tr>
              <a:tr h="142744">
                <a:tc>
                  <a:txBody>
                    <a:bodyPr/>
                    <a:lstStyle/>
                    <a:p>
                      <a:pPr algn="r">
                        <a:spcAft>
                          <a:spcPts val="0"/>
                        </a:spcAft>
                      </a:pPr>
                      <a:r>
                        <a:rPr lang="fr-FR" sz="10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305496"/>
                    </a:solidFill>
                  </a:tcPr>
                </a:tc>
                <a:tc>
                  <a:txBody>
                    <a:bodyPr/>
                    <a:lstStyle/>
                    <a:p>
                      <a:pPr algn="ctr">
                        <a:spcAft>
                          <a:spcPts val="0"/>
                        </a:spcAft>
                      </a:pPr>
                      <a:r>
                        <a:rPr lang="fr-FR" sz="10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123,6</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305496"/>
                    </a:solidFill>
                  </a:tcPr>
                </a:tc>
                <a:extLst>
                  <a:ext uri="{0D108BD9-81ED-4DB2-BD59-A6C34878D82A}">
                    <a16:rowId xmlns:a16="http://schemas.microsoft.com/office/drawing/2014/main" val="3300101861"/>
                  </a:ext>
                </a:extLst>
              </a:tr>
              <a:tr h="142744">
                <a:tc>
                  <a:txBody>
                    <a:bodyPr/>
                    <a:lstStyle/>
                    <a:p>
                      <a:pPr algn="r">
                        <a:spcAft>
                          <a:spcPts val="0"/>
                        </a:spcAft>
                      </a:pP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2021</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b">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a:spcAft>
                          <a:spcPts val="0"/>
                        </a:spcAft>
                      </a:pP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b">
                    <a:lnL>
                      <a:noFill/>
                    </a:lnL>
                    <a:lnR w="12700" cap="flat" cmpd="sng" algn="ctr">
                      <a:solidFill>
                        <a:srgbClr val="000000"/>
                      </a:solidFill>
                      <a:prstDash val="solid"/>
                      <a:round/>
                      <a:headEnd type="none" w="med" len="med"/>
                      <a:tailEnd type="none" w="med" len="med"/>
                    </a:lnR>
                    <a:lnT>
                      <a:noFill/>
                    </a:lnT>
                    <a:lnB>
                      <a:noFill/>
                    </a:lnB>
                    <a:solidFill>
                      <a:srgbClr val="D9D9D9"/>
                    </a:solidFill>
                  </a:tcPr>
                </a:tc>
                <a:extLst>
                  <a:ext uri="{0D108BD9-81ED-4DB2-BD59-A6C34878D82A}">
                    <a16:rowId xmlns:a16="http://schemas.microsoft.com/office/drawing/2014/main" val="3996094178"/>
                  </a:ext>
                </a:extLst>
              </a:tr>
              <a:tr h="142744">
                <a:tc>
                  <a:txBody>
                    <a:bodyPr/>
                    <a:lstStyle/>
                    <a:p>
                      <a:pPr algn="r">
                        <a:spcAft>
                          <a:spcPts val="0"/>
                        </a:spcAft>
                      </a:pP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2022-23</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fr-FR"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23,6</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398" marR="2639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15969600"/>
                  </a:ext>
                </a:extLst>
              </a:tr>
            </a:tbl>
          </a:graphicData>
        </a:graphic>
      </p:graphicFrame>
    </p:spTree>
    <p:extLst>
      <p:ext uri="{BB962C8B-B14F-4D97-AF65-F5344CB8AC3E}">
        <p14:creationId xmlns:p14="http://schemas.microsoft.com/office/powerpoint/2010/main" val="3878334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3" y="1347614"/>
            <a:ext cx="7772400" cy="1957561"/>
          </a:xfrm>
          <a:ln>
            <a:solidFill>
              <a:srgbClr val="E83647"/>
            </a:solidFill>
          </a:ln>
        </p:spPr>
        <p:txBody>
          <a:bodyPr/>
          <a:lstStyle/>
          <a:p>
            <a:pPr algn="ctr"/>
            <a:r>
              <a:rPr lang="fr-FR" b="1" dirty="0" smtClean="0">
                <a:solidFill>
                  <a:srgbClr val="E83647"/>
                </a:solidFill>
              </a:rPr>
              <a:t>Mettre en place des actions de lutte contre les inégalités de santé adaptées aux territoires : </a:t>
            </a:r>
          </a:p>
          <a:p>
            <a:pPr algn="ctr"/>
            <a:endParaRPr lang="fr-FR" sz="1400" b="1" dirty="0" smtClean="0">
              <a:solidFill>
                <a:srgbClr val="E83647"/>
              </a:solidFill>
            </a:endParaRPr>
          </a:p>
          <a:p>
            <a:pPr algn="ctr"/>
            <a:r>
              <a:rPr lang="fr-FR" b="1" dirty="0" smtClean="0">
                <a:solidFill>
                  <a:schemeClr val="tx1"/>
                </a:solidFill>
              </a:rPr>
              <a:t>Renforcer le cadre de gouvernance et les moyens alloués aux ARS</a:t>
            </a:r>
          </a:p>
          <a:p>
            <a:pPr algn="ctr"/>
            <a:endParaRPr lang="fr-FR" b="1" dirty="0">
              <a:solidFill>
                <a:schemeClr val="tx1"/>
              </a:solidFill>
            </a:endParaRPr>
          </a:p>
        </p:txBody>
      </p:sp>
    </p:spTree>
    <p:extLst>
      <p:ext uri="{BB962C8B-B14F-4D97-AF65-F5344CB8AC3E}">
        <p14:creationId xmlns:p14="http://schemas.microsoft.com/office/powerpoint/2010/main" val="269611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79513" y="195487"/>
            <a:ext cx="8784976" cy="369332"/>
          </a:xfrm>
          <a:prstGeom prst="rect">
            <a:avLst/>
          </a:prstGeom>
          <a:solidFill>
            <a:srgbClr val="E83647"/>
          </a:solidFill>
        </p:spPr>
        <p:txBody>
          <a:bodyPr wrap="square" rtlCol="0">
            <a:spAutoFit/>
          </a:bodyPr>
          <a:lstStyle/>
          <a:p>
            <a:pPr marL="0" lvl="1" indent="-171446" algn="ctr" defTabSz="685783">
              <a:spcBef>
                <a:spcPts val="750"/>
              </a:spcBef>
              <a:defRPr/>
            </a:pPr>
            <a:r>
              <a:rPr lang="fr-FR" b="1" spc="225" dirty="0" smtClean="0">
                <a:solidFill>
                  <a:prstClr val="white"/>
                </a:solidFill>
                <a:latin typeface="Arial" panose="020B0604020202020204" pitchFamily="34" charset="0"/>
                <a:cs typeface="Arial" panose="020B0604020202020204" pitchFamily="34" charset="0"/>
              </a:rPr>
              <a:t>Lute contre les inégalités de santé : Gouvernance et FIR</a:t>
            </a:r>
            <a:endParaRPr lang="fr-FR" b="1" spc="225"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251520" y="854586"/>
            <a:ext cx="8640960" cy="3754874"/>
          </a:xfrm>
          <a:prstGeom prst="rect">
            <a:avLst/>
          </a:prstGeom>
        </p:spPr>
        <p:txBody>
          <a:bodyPr wrap="square">
            <a:spAutoFit/>
          </a:bodyPr>
          <a:lstStyle/>
          <a:p>
            <a:pPr marL="342900" indent="-342900">
              <a:buFont typeface="Arial" panose="020B0604020202020204" pitchFamily="34" charset="0"/>
              <a:buChar char="•"/>
              <a:defRPr/>
            </a:pPr>
            <a:r>
              <a:rPr lang="fr-FR" sz="2000" b="1" dirty="0" smtClean="0">
                <a:solidFill>
                  <a:srgbClr val="E83647"/>
                </a:solidFill>
              </a:rPr>
              <a:t>Mise </a:t>
            </a:r>
            <a:r>
              <a:rPr lang="fr-FR" sz="2000" b="1" dirty="0">
                <a:solidFill>
                  <a:srgbClr val="E83647"/>
                </a:solidFill>
              </a:rPr>
              <a:t>en place d’un cadre renforcé de gouvernance des inégalités de </a:t>
            </a:r>
            <a:r>
              <a:rPr lang="fr-FR" sz="2000" b="1" dirty="0" smtClean="0">
                <a:solidFill>
                  <a:srgbClr val="E83647"/>
                </a:solidFill>
              </a:rPr>
              <a:t>santé</a:t>
            </a:r>
            <a:r>
              <a:rPr lang="fr-FR" dirty="0" smtClean="0"/>
              <a:t> </a:t>
            </a:r>
            <a:r>
              <a:rPr lang="fr-FR" dirty="0"/>
              <a:t>avec une grande souplesse laissée aux ARS pour renforcer des instances existantes ou en créer </a:t>
            </a:r>
            <a:r>
              <a:rPr lang="fr-FR" dirty="0" smtClean="0"/>
              <a:t>d’autres (</a:t>
            </a:r>
            <a:r>
              <a:rPr lang="fr-FR" dirty="0" smtClean="0">
                <a:hlinkClick r:id="rId3"/>
              </a:rPr>
              <a:t>instruction</a:t>
            </a:r>
            <a:r>
              <a:rPr lang="fr-FR" dirty="0" smtClean="0"/>
              <a:t> du 4 janvier 2021 p.652)</a:t>
            </a:r>
            <a:endParaRPr lang="fr-FR" dirty="0" smtClean="0"/>
          </a:p>
          <a:p>
            <a:pPr marL="342900" indent="-342900">
              <a:buFont typeface="Arial" panose="020B0604020202020204" pitchFamily="34" charset="0"/>
              <a:buChar char="•"/>
              <a:defRPr/>
            </a:pPr>
            <a:endParaRPr lang="fr-FR" dirty="0"/>
          </a:p>
          <a:p>
            <a:pPr marL="742950" lvl="1" indent="-285750">
              <a:buFont typeface="Arial" panose="020B0604020202020204" pitchFamily="34" charset="0"/>
              <a:buChar char="•"/>
            </a:pPr>
            <a:r>
              <a:rPr lang="fr-FR" dirty="0" smtClean="0">
                <a:sym typeface="Wingdings" panose="05000000000000000000" pitchFamily="2" charset="2"/>
              </a:rPr>
              <a:t>Elle </a:t>
            </a:r>
            <a:r>
              <a:rPr lang="fr-FR" dirty="0">
                <a:sym typeface="Wingdings" panose="05000000000000000000" pitchFamily="2" charset="2"/>
              </a:rPr>
              <a:t>positionne l’ARS comme cheffe de file d’une stratégie de réduction des inégalités de santé</a:t>
            </a:r>
            <a:r>
              <a:rPr lang="fr-FR" dirty="0" smtClean="0">
                <a:sym typeface="Wingdings" panose="05000000000000000000" pitchFamily="2" charset="2"/>
              </a:rPr>
              <a:t>, en étroite collaboration avec les commissaires Pauvreté</a:t>
            </a:r>
          </a:p>
          <a:p>
            <a:pPr marL="742950" lvl="1" indent="-285750">
              <a:buFont typeface="Arial" panose="020B0604020202020204" pitchFamily="34" charset="0"/>
              <a:buChar char="•"/>
            </a:pPr>
            <a:r>
              <a:rPr lang="fr-FR" dirty="0" smtClean="0">
                <a:sym typeface="Wingdings" panose="05000000000000000000" pitchFamily="2" charset="2"/>
              </a:rPr>
              <a:t>Elle </a:t>
            </a:r>
            <a:r>
              <a:rPr lang="fr-FR" dirty="0">
                <a:sym typeface="Wingdings" panose="05000000000000000000" pitchFamily="2" charset="2"/>
              </a:rPr>
              <a:t>permet l’association des élus, des usagers, </a:t>
            </a:r>
            <a:r>
              <a:rPr lang="fr-FR" dirty="0" smtClean="0">
                <a:sym typeface="Wingdings" panose="05000000000000000000" pitchFamily="2" charset="2"/>
              </a:rPr>
              <a:t>des </a:t>
            </a:r>
            <a:r>
              <a:rPr lang="fr-FR" dirty="0">
                <a:sym typeface="Wingdings" panose="05000000000000000000" pitchFamily="2" charset="2"/>
              </a:rPr>
              <a:t>acteurs du champ </a:t>
            </a:r>
            <a:r>
              <a:rPr lang="fr-FR" dirty="0" smtClean="0">
                <a:sym typeface="Wingdings" panose="05000000000000000000" pitchFamily="2" charset="2"/>
              </a:rPr>
              <a:t>associatif, </a:t>
            </a:r>
            <a:r>
              <a:rPr lang="fr-FR" dirty="0">
                <a:sym typeface="Wingdings" panose="05000000000000000000" pitchFamily="2" charset="2"/>
              </a:rPr>
              <a:t>des syndicats, etc</a:t>
            </a:r>
            <a:r>
              <a:rPr lang="fr-FR" dirty="0" smtClean="0">
                <a:sym typeface="Wingdings" panose="05000000000000000000" pitchFamily="2" charset="2"/>
              </a:rPr>
              <a:t>. qui </a:t>
            </a:r>
            <a:r>
              <a:rPr lang="fr-FR" dirty="0">
                <a:sym typeface="Wingdings" panose="05000000000000000000" pitchFamily="2" charset="2"/>
              </a:rPr>
              <a:t>ne sont pas ou peu présents dans les instances actuelles (CCPP et CRSA)</a:t>
            </a:r>
          </a:p>
          <a:p>
            <a:pPr marL="742950" lvl="1" indent="-285750">
              <a:buFont typeface="Arial" panose="020B0604020202020204" pitchFamily="34" charset="0"/>
              <a:buChar char="•"/>
            </a:pPr>
            <a:endParaRPr lang="fr-FR" dirty="0" smtClean="0">
              <a:solidFill>
                <a:srgbClr val="FF0000"/>
              </a:solidFill>
            </a:endParaRPr>
          </a:p>
          <a:p>
            <a:pPr marL="285750" indent="-285750">
              <a:buFont typeface="Arial" panose="020B0604020202020204" pitchFamily="34" charset="0"/>
              <a:buChar char="•"/>
            </a:pPr>
            <a:r>
              <a:rPr lang="fr-FR" sz="2000" b="1" dirty="0" smtClean="0">
                <a:solidFill>
                  <a:srgbClr val="E83647"/>
                </a:solidFill>
              </a:rPr>
              <a:t>Renforcement des moyens des ARS avec 20M€ de crédits délégués </a:t>
            </a:r>
            <a:r>
              <a:rPr lang="fr-FR" dirty="0" smtClean="0"/>
              <a:t>en mars  sur les fonds d’intervention régionaux</a:t>
            </a:r>
          </a:p>
          <a:p>
            <a:r>
              <a:rPr lang="fr-FR" sz="1600" b="1" dirty="0"/>
              <a:t> </a:t>
            </a:r>
            <a:r>
              <a:rPr lang="fr-FR" sz="1600" b="1" dirty="0" smtClean="0"/>
              <a:t>     </a:t>
            </a:r>
            <a:endParaRPr lang="fr-FR" sz="1600" dirty="0" smtClean="0"/>
          </a:p>
        </p:txBody>
      </p:sp>
    </p:spTree>
    <p:extLst>
      <p:ext uri="{BB962C8B-B14F-4D97-AF65-F5344CB8AC3E}">
        <p14:creationId xmlns:p14="http://schemas.microsoft.com/office/powerpoint/2010/main" val="2913504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2" y="1347614"/>
            <a:ext cx="7882135" cy="1957561"/>
          </a:xfrm>
          <a:ln>
            <a:solidFill>
              <a:srgbClr val="E83647"/>
            </a:solidFill>
          </a:ln>
        </p:spPr>
        <p:txBody>
          <a:bodyPr/>
          <a:lstStyle/>
          <a:p>
            <a:pPr algn="ctr"/>
            <a:r>
              <a:rPr lang="fr-FR" b="1" dirty="0" smtClean="0">
                <a:solidFill>
                  <a:srgbClr val="E83647"/>
                </a:solidFill>
              </a:rPr>
              <a:t>Augmenter l’offre d’accompagnement sanitaire et social des publics SDF : </a:t>
            </a:r>
          </a:p>
          <a:p>
            <a:pPr algn="ctr"/>
            <a:endParaRPr lang="fr-FR" sz="1400" b="1" dirty="0" smtClean="0">
              <a:solidFill>
                <a:srgbClr val="E83647"/>
              </a:solidFill>
            </a:endParaRPr>
          </a:p>
          <a:p>
            <a:pPr algn="ctr"/>
            <a:r>
              <a:rPr lang="fr-FR" b="1" dirty="0" smtClean="0">
                <a:solidFill>
                  <a:schemeClr val="tx1"/>
                </a:solidFill>
              </a:rPr>
              <a:t>Créer 500 LHSS </a:t>
            </a:r>
            <a:r>
              <a:rPr lang="fr-FR" b="1" dirty="0">
                <a:solidFill>
                  <a:schemeClr val="tx1"/>
                </a:solidFill>
              </a:rPr>
              <a:t>supplémentaires pour atteindre 2 800 places d'ici </a:t>
            </a:r>
            <a:r>
              <a:rPr lang="fr-FR" b="1" dirty="0" smtClean="0">
                <a:solidFill>
                  <a:schemeClr val="tx1"/>
                </a:solidFill>
              </a:rPr>
              <a:t>2022, dont des places dédiées aux femmes sortant de maternité</a:t>
            </a:r>
          </a:p>
          <a:p>
            <a:pPr algn="ctr"/>
            <a:endParaRPr lang="fr-FR" b="1" dirty="0">
              <a:solidFill>
                <a:schemeClr val="tx1"/>
              </a:solidFill>
            </a:endParaRPr>
          </a:p>
        </p:txBody>
      </p:sp>
    </p:spTree>
    <p:extLst>
      <p:ext uri="{BB962C8B-B14F-4D97-AF65-F5344CB8AC3E}">
        <p14:creationId xmlns:p14="http://schemas.microsoft.com/office/powerpoint/2010/main" val="162818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95536" y="843558"/>
            <a:ext cx="7895801" cy="4308872"/>
          </a:xfrm>
          <a:prstGeom prst="rect">
            <a:avLst/>
          </a:prstGeom>
        </p:spPr>
        <p:txBody>
          <a:bodyPr wrap="square">
            <a:spAutoFit/>
          </a:bodyPr>
          <a:lstStyle/>
          <a:p>
            <a:pPr algn="just" defTabSz="685800">
              <a:defRPr/>
            </a:pPr>
            <a:r>
              <a:rPr lang="fr-FR" b="1" dirty="0">
                <a:solidFill>
                  <a:srgbClr val="E83647"/>
                </a:solidFill>
              </a:rPr>
              <a:t>Créer 500 nouveaux lits "lits halte soins santé" (LHSS) pour atteindre 2800 places d'ici fin 2022 offrant un accompagnement sanitaire et social aux personnes </a:t>
            </a:r>
            <a:r>
              <a:rPr lang="fr-FR" b="1" dirty="0" smtClean="0">
                <a:solidFill>
                  <a:srgbClr val="E83647"/>
                </a:solidFill>
              </a:rPr>
              <a:t>SDF</a:t>
            </a:r>
          </a:p>
          <a:p>
            <a:pPr algn="just" defTabSz="685800">
              <a:defRPr/>
            </a:pPr>
            <a:endParaRPr lang="fr-FR" sz="1400" b="1" dirty="0">
              <a:solidFill>
                <a:srgbClr val="E83647"/>
              </a:solidFill>
              <a:ea typeface="Calibri" panose="020F0502020204030204" pitchFamily="34" charset="0"/>
              <a:cs typeface="Arial" panose="020B0604020202020204" pitchFamily="34" charset="0"/>
            </a:endParaRPr>
          </a:p>
          <a:p>
            <a:pPr algn="just" defTabSz="685800">
              <a:defRPr/>
            </a:pPr>
            <a:r>
              <a:rPr lang="fr-FR" sz="1400" dirty="0" smtClean="0">
                <a:solidFill>
                  <a:srgbClr val="0070C0"/>
                </a:solidFill>
                <a:ea typeface="Calibri" panose="020F0502020204030204" pitchFamily="34" charset="0"/>
                <a:cs typeface="Arial" panose="020B0604020202020204" pitchFamily="34" charset="0"/>
              </a:rPr>
              <a:t>Ce sont 21M€ étalés en 2021 et 2022 qui s’ajoutent aux crédits de la stratégie Pauvreté. </a:t>
            </a:r>
            <a:r>
              <a:rPr lang="fr-FR" sz="1400" dirty="0" smtClean="0">
                <a:solidFill>
                  <a:prstClr val="black"/>
                </a:solidFill>
                <a:ea typeface="Calibri" panose="020F0502020204030204" pitchFamily="34" charset="0"/>
                <a:cs typeface="Arial" panose="020B0604020202020204" pitchFamily="34" charset="0"/>
              </a:rPr>
              <a:t>Pour </a:t>
            </a:r>
            <a:r>
              <a:rPr lang="fr-FR" sz="1400" dirty="0">
                <a:solidFill>
                  <a:prstClr val="black"/>
                </a:solidFill>
                <a:ea typeface="Calibri" panose="020F0502020204030204" pitchFamily="34" charset="0"/>
                <a:cs typeface="Arial" panose="020B0604020202020204" pitchFamily="34" charset="0"/>
              </a:rPr>
              <a:t>mémoire, au 31 décembre 2019 : 1 437 places de LHSS et 387 places de LAM effectivement installées sur  1 751 places de LHSS et 750 places de LAM </a:t>
            </a:r>
            <a:r>
              <a:rPr lang="fr-FR" sz="1400" dirty="0" smtClean="0">
                <a:solidFill>
                  <a:prstClr val="black"/>
                </a:solidFill>
                <a:ea typeface="Calibri" panose="020F0502020204030204" pitchFamily="34" charset="0"/>
                <a:cs typeface="Arial" panose="020B0604020202020204" pitchFamily="34" charset="0"/>
              </a:rPr>
              <a:t>financées</a:t>
            </a:r>
            <a:endParaRPr lang="fr-FR" sz="1600" dirty="0">
              <a:solidFill>
                <a:prstClr val="black"/>
              </a:solidFill>
              <a:ea typeface="Calibri" panose="020F0502020204030204" pitchFamily="34" charset="0"/>
              <a:cs typeface="Arial" panose="020B0604020202020204" pitchFamily="34" charset="0"/>
            </a:endParaRPr>
          </a:p>
          <a:p>
            <a:pPr algn="just" defTabSz="685800">
              <a:defRPr/>
            </a:pPr>
            <a:endParaRPr lang="fr-FR" sz="1600" b="1" dirty="0">
              <a:solidFill>
                <a:prstClr val="black"/>
              </a:solidFill>
              <a:ea typeface="Calibri" panose="020F0502020204030204" pitchFamily="34" charset="0"/>
              <a:cs typeface="Arial" panose="020B0604020202020204" pitchFamily="34" charset="0"/>
            </a:endParaRPr>
          </a:p>
          <a:p>
            <a:pPr algn="just" defTabSz="685800">
              <a:defRPr/>
            </a:pPr>
            <a:r>
              <a:rPr lang="fr-FR" sz="1600" b="1" dirty="0" smtClean="0">
                <a:ea typeface="Calibri" panose="020F0502020204030204" pitchFamily="34" charset="0"/>
                <a:cs typeface="Arial" panose="020B0604020202020204" pitchFamily="34" charset="0"/>
              </a:rPr>
              <a:t>Objectif </a:t>
            </a:r>
            <a:r>
              <a:rPr lang="fr-FR" sz="1600" b="1" dirty="0">
                <a:ea typeface="Calibri" panose="020F0502020204030204" pitchFamily="34" charset="0"/>
                <a:cs typeface="Arial" panose="020B0604020202020204" pitchFamily="34" charset="0"/>
              </a:rPr>
              <a:t>visé : garantir une couverture territoriale cohérente et </a:t>
            </a:r>
            <a:r>
              <a:rPr lang="fr-FR" sz="1600" b="1" dirty="0" smtClean="0">
                <a:ea typeface="Calibri" panose="020F0502020204030204" pitchFamily="34" charset="0"/>
                <a:cs typeface="Arial" panose="020B0604020202020204" pitchFamily="34" charset="0"/>
              </a:rPr>
              <a:t>équilibré</a:t>
            </a:r>
          </a:p>
          <a:p>
            <a:pPr algn="just" defTabSz="685800">
              <a:defRPr/>
            </a:pPr>
            <a:endParaRPr lang="fr-FR" sz="1600" b="1" i="1" dirty="0">
              <a:solidFill>
                <a:srgbClr val="FF0000"/>
              </a:solidFill>
              <a:ea typeface="Calibri" panose="020F0502020204030204" pitchFamily="34" charset="0"/>
              <a:cs typeface="Arial" panose="020B0604020202020204" pitchFamily="34" charset="0"/>
              <a:sym typeface="Wingdings" panose="05000000000000000000" pitchFamily="2" charset="2"/>
            </a:endParaRPr>
          </a:p>
          <a:p>
            <a:pPr marL="285750" indent="-285750" algn="just" defTabSz="685800">
              <a:buFont typeface="Arial" panose="020B0604020202020204" pitchFamily="34" charset="0"/>
              <a:buChar char="•"/>
              <a:defRPr/>
            </a:pPr>
            <a:r>
              <a:rPr lang="fr-FR" sz="1600" dirty="0">
                <a:solidFill>
                  <a:prstClr val="black"/>
                </a:solidFill>
                <a:ea typeface="Calibri" panose="020F0502020204030204" pitchFamily="34" charset="0"/>
                <a:cs typeface="Arial" panose="020B0604020202020204" pitchFamily="34" charset="0"/>
                <a:sym typeface="Wingdings" panose="05000000000000000000" pitchFamily="2" charset="2"/>
              </a:rPr>
              <a:t>Identification des freins à l’installation effective des places = </a:t>
            </a:r>
            <a:r>
              <a:rPr lang="fr-FR" sz="1600" b="1" dirty="0">
                <a:solidFill>
                  <a:prstClr val="black"/>
                </a:solidFill>
                <a:ea typeface="Calibri" panose="020F0502020204030204" pitchFamily="34" charset="0"/>
                <a:cs typeface="Arial" panose="020B0604020202020204" pitchFamily="34" charset="0"/>
                <a:sym typeface="Wingdings" panose="05000000000000000000" pitchFamily="2" charset="2"/>
              </a:rPr>
              <a:t>supprimer la condition d’installation de 15 places </a:t>
            </a:r>
            <a:r>
              <a:rPr lang="fr-FR" sz="1600" b="1" dirty="0" smtClean="0">
                <a:solidFill>
                  <a:prstClr val="black"/>
                </a:solidFill>
                <a:ea typeface="Calibri" panose="020F0502020204030204" pitchFamily="34" charset="0"/>
                <a:cs typeface="Arial" panose="020B0604020202020204" pitchFamily="34" charset="0"/>
                <a:sym typeface="Wingdings" panose="05000000000000000000" pitchFamily="2" charset="2"/>
              </a:rPr>
              <a:t>minimum</a:t>
            </a:r>
            <a:r>
              <a:rPr lang="fr-FR" sz="1600" dirty="0">
                <a:solidFill>
                  <a:prstClr val="black"/>
                </a:solidFill>
                <a:ea typeface="Calibri" panose="020F0502020204030204" pitchFamily="34" charset="0"/>
                <a:cs typeface="Arial" panose="020B0604020202020204" pitchFamily="34" charset="0"/>
                <a:sym typeface="Wingdings" panose="05000000000000000000" pitchFamily="2" charset="2"/>
              </a:rPr>
              <a:t> </a:t>
            </a:r>
            <a:r>
              <a:rPr lang="fr-FR" sz="1600" dirty="0" smtClean="0">
                <a:solidFill>
                  <a:prstClr val="black"/>
                </a:solidFill>
                <a:ea typeface="Calibri" panose="020F0502020204030204" pitchFamily="34" charset="0"/>
                <a:cs typeface="Arial" panose="020B0604020202020204" pitchFamily="34" charset="0"/>
                <a:sym typeface="Wingdings" panose="05000000000000000000" pitchFamily="2" charset="2"/>
              </a:rPr>
              <a:t> effectué </a:t>
            </a:r>
            <a:r>
              <a:rPr lang="fr-FR" sz="1600" dirty="0">
                <a:solidFill>
                  <a:prstClr val="black"/>
                </a:solidFill>
                <a:ea typeface="Calibri" panose="020F0502020204030204" pitchFamily="34" charset="0"/>
                <a:cs typeface="Arial" panose="020B0604020202020204" pitchFamily="34" charset="0"/>
                <a:sym typeface="Wingdings" panose="05000000000000000000" pitchFamily="2" charset="2"/>
              </a:rPr>
              <a:t>au </a:t>
            </a:r>
            <a:r>
              <a:rPr lang="fr-FR" sz="1600" dirty="0">
                <a:solidFill>
                  <a:prstClr val="black"/>
                </a:solidFill>
                <a:ea typeface="Calibri" panose="020F0502020204030204" pitchFamily="34" charset="0"/>
                <a:cs typeface="Arial" panose="020B0604020202020204" pitchFamily="34" charset="0"/>
              </a:rPr>
              <a:t>1er janvier 2021 </a:t>
            </a:r>
            <a:r>
              <a:rPr lang="fr-FR" sz="1400" dirty="0">
                <a:solidFill>
                  <a:prstClr val="black"/>
                </a:solidFill>
                <a:ea typeface="Calibri" panose="020F0502020204030204" pitchFamily="34" charset="0"/>
                <a:cs typeface="Arial" panose="020B0604020202020204" pitchFamily="34" charset="0"/>
              </a:rPr>
              <a:t>grâce au décret modifiant les conditions d’organisation et de fonctionnement des LHSS et des LAM, qui permet une installation plus facile de ces équipements grâce à la suppression des seuils minimum et maximum encadrant les capacités autorisées des LHSS et </a:t>
            </a:r>
            <a:r>
              <a:rPr lang="fr-FR" sz="1400" dirty="0" smtClean="0">
                <a:solidFill>
                  <a:prstClr val="black"/>
                </a:solidFill>
                <a:ea typeface="Calibri" panose="020F0502020204030204" pitchFamily="34" charset="0"/>
                <a:cs typeface="Arial" panose="020B0604020202020204" pitchFamily="34" charset="0"/>
              </a:rPr>
              <a:t>LAM</a:t>
            </a:r>
          </a:p>
          <a:p>
            <a:pPr marL="285750" indent="-285750" algn="just" defTabSz="685800">
              <a:buFont typeface="Arial" panose="020B0604020202020204" pitchFamily="34" charset="0"/>
              <a:buChar char="•"/>
              <a:defRPr/>
            </a:pPr>
            <a:endParaRPr lang="fr-FR" sz="1400" dirty="0" smtClean="0">
              <a:solidFill>
                <a:prstClr val="black"/>
              </a:solidFill>
              <a:ea typeface="Calibri" panose="020F0502020204030204" pitchFamily="34" charset="0"/>
              <a:cs typeface="Arial" panose="020B0604020202020204" pitchFamily="34" charset="0"/>
            </a:endParaRPr>
          </a:p>
          <a:p>
            <a:pPr marL="285750" indent="-285750" algn="just" defTabSz="685800">
              <a:buFont typeface="Arial" panose="020B0604020202020204" pitchFamily="34" charset="0"/>
              <a:buChar char="•"/>
              <a:defRPr/>
            </a:pPr>
            <a:r>
              <a:rPr lang="fr-FR" sz="1600" b="1" dirty="0" smtClean="0">
                <a:solidFill>
                  <a:prstClr val="black"/>
                </a:solidFill>
                <a:ea typeface="Calibri" panose="020F0502020204030204" pitchFamily="34" charset="0"/>
                <a:cs typeface="Arial" panose="020B0604020202020204" pitchFamily="34" charset="0"/>
              </a:rPr>
              <a:t>Transformation de places </a:t>
            </a:r>
            <a:r>
              <a:rPr lang="fr-FR" sz="1600" b="1" dirty="0">
                <a:solidFill>
                  <a:prstClr val="black"/>
                </a:solidFill>
                <a:ea typeface="Calibri" panose="020F0502020204030204" pitchFamily="34" charset="0"/>
                <a:cs typeface="Arial" panose="020B0604020202020204" pitchFamily="34" charset="0"/>
              </a:rPr>
              <a:t>de Centres d’Hébergements Spécialisés (CHS) en LHSS : </a:t>
            </a:r>
            <a:r>
              <a:rPr lang="fr-FR" sz="1600" dirty="0">
                <a:solidFill>
                  <a:prstClr val="black"/>
                </a:solidFill>
                <a:ea typeface="Calibri" panose="020F0502020204030204" pitchFamily="34" charset="0"/>
                <a:cs typeface="Arial" panose="020B0604020202020204" pitchFamily="34" charset="0"/>
              </a:rPr>
              <a:t>enjeux de coordination entre ARS et DR, et les Commissaires à la lutte contre la pauvreté</a:t>
            </a:r>
          </a:p>
          <a:p>
            <a:pPr algn="just" defTabSz="685800">
              <a:defRPr/>
            </a:pPr>
            <a:endParaRPr lang="fr-FR" sz="1400" dirty="0">
              <a:solidFill>
                <a:prstClr val="black"/>
              </a:solidFill>
            </a:endParaRPr>
          </a:p>
        </p:txBody>
      </p:sp>
      <p:sp>
        <p:nvSpPr>
          <p:cNvPr id="4" name="ZoneTexte 3"/>
          <p:cNvSpPr txBox="1"/>
          <p:nvPr/>
        </p:nvSpPr>
        <p:spPr>
          <a:xfrm>
            <a:off x="179512" y="195486"/>
            <a:ext cx="8784976" cy="369332"/>
          </a:xfrm>
          <a:prstGeom prst="rect">
            <a:avLst/>
          </a:prstGeom>
          <a:solidFill>
            <a:srgbClr val="E83647"/>
          </a:solidFill>
        </p:spPr>
        <p:txBody>
          <a:bodyPr wrap="square" rtlCol="0">
            <a:spAutoFit/>
          </a:bodyPr>
          <a:lstStyle/>
          <a:p>
            <a:pPr marL="0" lvl="1" indent="-171450" algn="ctr" defTabSz="685800">
              <a:spcBef>
                <a:spcPts val="750"/>
              </a:spcBef>
              <a:defRPr/>
            </a:pPr>
            <a:r>
              <a:rPr lang="fr-FR" b="1" spc="225" dirty="0" smtClean="0">
                <a:solidFill>
                  <a:prstClr val="white"/>
                </a:solidFill>
                <a:latin typeface="Arial" panose="020B0604020202020204" pitchFamily="34" charset="0"/>
                <a:cs typeface="Arial" panose="020B0604020202020204" pitchFamily="34" charset="0"/>
              </a:rPr>
              <a:t>Prise en charge des publics SDF : les LHSS</a:t>
            </a:r>
            <a:endParaRPr lang="fr-FR" b="1" spc="225"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814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_INTITULE_OFFIC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6" id="{25DB2D80-B418-C445-B794-8EFE4AC572D3}" vid="{D7C109EF-1FF6-B140-BAA4-C929A0D91960}"/>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2382</TotalTime>
  <Words>4429</Words>
  <Application>Microsoft Office PowerPoint</Application>
  <PresentationFormat>Affichage à l'écran (16:9)</PresentationFormat>
  <Paragraphs>371</Paragraphs>
  <Slides>32</Slides>
  <Notes>23</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32</vt:i4>
      </vt:variant>
    </vt:vector>
  </HeadingPairs>
  <TitlesOfParts>
    <vt:vector size="42" baseType="lpstr">
      <vt:lpstr>Arial</vt:lpstr>
      <vt:lpstr>Calibri</vt:lpstr>
      <vt:lpstr>Cambria</vt:lpstr>
      <vt:lpstr>Candara</vt:lpstr>
      <vt:lpstr>Courier New</vt:lpstr>
      <vt:lpstr>Symbol</vt:lpstr>
      <vt:lpstr>Times New Roman</vt:lpstr>
      <vt:lpstr>Wingdings</vt:lpstr>
      <vt:lpstr>Thème Office</vt:lpstr>
      <vt:lpstr>TEMPLATE_INTITULE_OFFICIEL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Ministères Chargés des Affaires Sociales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pierre.maurel</dc:creator>
  <cp:lastModifiedBy>RAVOUNA, Chloé (DIPLP)</cp:lastModifiedBy>
  <cp:revision>135</cp:revision>
  <cp:lastPrinted>2020-10-13T13:40:11Z</cp:lastPrinted>
  <dcterms:created xsi:type="dcterms:W3CDTF">2017-12-01T16:56:23Z</dcterms:created>
  <dcterms:modified xsi:type="dcterms:W3CDTF">2021-02-08T17:52:07Z</dcterms:modified>
</cp:coreProperties>
</file>